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51" r:id="rId1"/>
  </p:sldMasterIdLst>
  <p:notesMasterIdLst>
    <p:notesMasterId r:id="rId19"/>
  </p:notesMasterIdLst>
  <p:sldIdLst>
    <p:sldId id="256" r:id="rId2"/>
    <p:sldId id="257" r:id="rId3"/>
    <p:sldId id="270" r:id="rId4"/>
    <p:sldId id="259" r:id="rId5"/>
    <p:sldId id="260" r:id="rId6"/>
    <p:sldId id="261" r:id="rId7"/>
    <p:sldId id="263" r:id="rId8"/>
    <p:sldId id="266" r:id="rId9"/>
    <p:sldId id="268" r:id="rId10"/>
    <p:sldId id="262" r:id="rId11"/>
    <p:sldId id="275" r:id="rId12"/>
    <p:sldId id="272" r:id="rId13"/>
    <p:sldId id="273" r:id="rId14"/>
    <p:sldId id="274" r:id="rId15"/>
    <p:sldId id="265" r:id="rId16"/>
    <p:sldId id="269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59"/>
    <p:restoredTop sz="94646"/>
  </p:normalViewPr>
  <p:slideViewPr>
    <p:cSldViewPr snapToGrid="0" snapToObjects="1">
      <p:cViewPr varScale="1">
        <p:scale>
          <a:sx n="102" d="100"/>
          <a:sy n="102" d="100"/>
        </p:scale>
        <p:origin x="7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4C59E3-F13A-4511-B767-52655E21F4D5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1D75916-FD90-4541-9341-8CE92E641893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600" dirty="0"/>
            <a:t>No significant difference found in field distribution of </a:t>
          </a:r>
          <a:r>
            <a:rPr lang="en-US" sz="1600" i="1" dirty="0"/>
            <a:t>Hyalella</a:t>
          </a:r>
          <a:r>
            <a:rPr lang="en-US" sz="1600" dirty="0"/>
            <a:t> vs. </a:t>
          </a:r>
          <a:r>
            <a:rPr lang="en-US" sz="1600" i="1" dirty="0"/>
            <a:t>Gammarus</a:t>
          </a:r>
          <a:endParaRPr lang="en-US" sz="1600" dirty="0"/>
        </a:p>
      </dgm:t>
    </dgm:pt>
    <dgm:pt modelId="{DACAE148-D613-4E00-9EFF-EDA849DE5EDD}" type="parTrans" cxnId="{1550FBA4-C0A2-4EF3-A569-3556DAA1E637}">
      <dgm:prSet/>
      <dgm:spPr/>
      <dgm:t>
        <a:bodyPr/>
        <a:lstStyle/>
        <a:p>
          <a:endParaRPr lang="en-US"/>
        </a:p>
      </dgm:t>
    </dgm:pt>
    <dgm:pt modelId="{2428D5E7-728E-4B0E-851C-768D162F374A}" type="sibTrans" cxnId="{1550FBA4-C0A2-4EF3-A569-3556DAA1E637}">
      <dgm:prSet/>
      <dgm:spPr/>
      <dgm:t>
        <a:bodyPr/>
        <a:lstStyle/>
        <a:p>
          <a:endParaRPr lang="en-US"/>
        </a:p>
      </dgm:t>
    </dgm:pt>
    <dgm:pt modelId="{1775DFFF-3656-4EC1-A61B-589E0BDD5F00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600" i="1" dirty="0"/>
            <a:t>Gammarus</a:t>
          </a:r>
          <a:r>
            <a:rPr lang="en-US" sz="1600" dirty="0"/>
            <a:t> sensitive to temperatures above 27.5 °C</a:t>
          </a:r>
        </a:p>
      </dgm:t>
    </dgm:pt>
    <dgm:pt modelId="{6F89BD0E-852E-4AB0-AA56-91E04627F333}" type="parTrans" cxnId="{E1E9411F-3677-4882-B3ED-123686E77E69}">
      <dgm:prSet/>
      <dgm:spPr/>
      <dgm:t>
        <a:bodyPr/>
        <a:lstStyle/>
        <a:p>
          <a:endParaRPr lang="en-US"/>
        </a:p>
      </dgm:t>
    </dgm:pt>
    <dgm:pt modelId="{6607D91C-1445-42EA-B5C7-04B6274DDC2C}" type="sibTrans" cxnId="{E1E9411F-3677-4882-B3ED-123686E77E69}">
      <dgm:prSet/>
      <dgm:spPr/>
      <dgm:t>
        <a:bodyPr/>
        <a:lstStyle/>
        <a:p>
          <a:endParaRPr lang="en-US"/>
        </a:p>
      </dgm:t>
    </dgm:pt>
    <dgm:pt modelId="{BED2761F-86E5-4080-8BCD-6E9AF82F8307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600" dirty="0"/>
            <a:t>Overall, native </a:t>
          </a:r>
          <a:r>
            <a:rPr lang="en-US" sz="1600" i="1" dirty="0"/>
            <a:t>Hyalella</a:t>
          </a:r>
          <a:r>
            <a:rPr lang="en-US" sz="1600" dirty="0"/>
            <a:t> more resilient to rising temperatures than </a:t>
          </a:r>
          <a:r>
            <a:rPr lang="en-US" sz="1600" i="1" dirty="0"/>
            <a:t>Gammarus</a:t>
          </a:r>
          <a:endParaRPr lang="en-US" sz="1600" dirty="0"/>
        </a:p>
      </dgm:t>
    </dgm:pt>
    <dgm:pt modelId="{5194595F-5716-453A-A224-D2AE81BA8F48}" type="parTrans" cxnId="{F5915B06-0990-41E5-AEAE-2A41D8EF9B52}">
      <dgm:prSet/>
      <dgm:spPr/>
      <dgm:t>
        <a:bodyPr/>
        <a:lstStyle/>
        <a:p>
          <a:endParaRPr lang="en-US"/>
        </a:p>
      </dgm:t>
    </dgm:pt>
    <dgm:pt modelId="{C8F53AFD-FB65-4EE0-B802-FE2F012FC2FD}" type="sibTrans" cxnId="{F5915B06-0990-41E5-AEAE-2A41D8EF9B52}">
      <dgm:prSet/>
      <dgm:spPr/>
      <dgm:t>
        <a:bodyPr/>
        <a:lstStyle/>
        <a:p>
          <a:endParaRPr lang="en-US"/>
        </a:p>
      </dgm:t>
    </dgm:pt>
    <dgm:pt modelId="{F194333A-79E5-4D6C-888A-B95F41ABC66C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i="1" dirty="0"/>
            <a:t>Hyalella</a:t>
          </a:r>
          <a:r>
            <a:rPr lang="en-US" dirty="0"/>
            <a:t> most likely continue to persist as waters warm, and will continue to serve as a food source for organisms such as fish </a:t>
          </a:r>
        </a:p>
      </dgm:t>
    </dgm:pt>
    <dgm:pt modelId="{EB216311-3549-485B-8942-168542C0E7FB}" type="parTrans" cxnId="{FD85454F-D07D-42D1-9282-9E6D8193927B}">
      <dgm:prSet/>
      <dgm:spPr/>
      <dgm:t>
        <a:bodyPr/>
        <a:lstStyle/>
        <a:p>
          <a:endParaRPr lang="en-US"/>
        </a:p>
      </dgm:t>
    </dgm:pt>
    <dgm:pt modelId="{5B41B0AF-BEF6-42B0-B6FA-70BA14BD0704}" type="sibTrans" cxnId="{FD85454F-D07D-42D1-9282-9E6D8193927B}">
      <dgm:prSet/>
      <dgm:spPr/>
      <dgm:t>
        <a:bodyPr/>
        <a:lstStyle/>
        <a:p>
          <a:endParaRPr lang="en-US"/>
        </a:p>
      </dgm:t>
    </dgm:pt>
    <dgm:pt modelId="{CDE7ED28-544E-4001-AB98-E818D1CC80CE}" type="pres">
      <dgm:prSet presAssocID="{364C59E3-F13A-4511-B767-52655E21F4D5}" presName="root" presStyleCnt="0">
        <dgm:presLayoutVars>
          <dgm:dir/>
          <dgm:resizeHandles val="exact"/>
        </dgm:presLayoutVars>
      </dgm:prSet>
      <dgm:spPr/>
    </dgm:pt>
    <dgm:pt modelId="{76F295D0-C343-499A-AD99-951EB0706C7A}" type="pres">
      <dgm:prSet presAssocID="{F1D75916-FD90-4541-9341-8CE92E641893}" presName="compNode" presStyleCnt="0"/>
      <dgm:spPr/>
    </dgm:pt>
    <dgm:pt modelId="{F5A3CABD-B4E1-49FD-BE40-68B3BACCA5AF}" type="pres">
      <dgm:prSet presAssocID="{F1D75916-FD90-4541-9341-8CE92E641893}" presName="iconRect" presStyleLbl="node1" presStyleIdx="0" presStyleCnt="4"/>
      <dgm:spPr>
        <a:noFill/>
      </dgm:spPr>
      <dgm:extLst/>
    </dgm:pt>
    <dgm:pt modelId="{3AD96B59-D0AF-4D89-98B3-CD45608F2E91}" type="pres">
      <dgm:prSet presAssocID="{F1D75916-FD90-4541-9341-8CE92E641893}" presName="iconSpace" presStyleCnt="0"/>
      <dgm:spPr/>
    </dgm:pt>
    <dgm:pt modelId="{74CB6E89-E887-4B76-A766-5E25B5E2E848}" type="pres">
      <dgm:prSet presAssocID="{F1D75916-FD90-4541-9341-8CE92E641893}" presName="parTx" presStyleLbl="revTx" presStyleIdx="0" presStyleCnt="8">
        <dgm:presLayoutVars>
          <dgm:chMax val="0"/>
          <dgm:chPref val="0"/>
        </dgm:presLayoutVars>
      </dgm:prSet>
      <dgm:spPr/>
    </dgm:pt>
    <dgm:pt modelId="{E544FF8D-B84C-4860-85A8-69C96EBEAAEA}" type="pres">
      <dgm:prSet presAssocID="{F1D75916-FD90-4541-9341-8CE92E641893}" presName="txSpace" presStyleCnt="0"/>
      <dgm:spPr/>
    </dgm:pt>
    <dgm:pt modelId="{5BEA73B2-6C19-40D5-AA5B-56FCF84CA71A}" type="pres">
      <dgm:prSet presAssocID="{F1D75916-FD90-4541-9341-8CE92E641893}" presName="desTx" presStyleLbl="revTx" presStyleIdx="1" presStyleCnt="8">
        <dgm:presLayoutVars/>
      </dgm:prSet>
      <dgm:spPr/>
    </dgm:pt>
    <dgm:pt modelId="{9960EF6B-22BB-4C74-B884-8B9510E2D864}" type="pres">
      <dgm:prSet presAssocID="{2428D5E7-728E-4B0E-851C-768D162F374A}" presName="sibTrans" presStyleCnt="0"/>
      <dgm:spPr/>
    </dgm:pt>
    <dgm:pt modelId="{D1FD90EF-4C61-4B93-9617-41E267EB5CCB}" type="pres">
      <dgm:prSet presAssocID="{1775DFFF-3656-4EC1-A61B-589E0BDD5F00}" presName="compNode" presStyleCnt="0"/>
      <dgm:spPr/>
    </dgm:pt>
    <dgm:pt modelId="{0BF0A557-183C-4BDD-A442-59B8A6656E99}" type="pres">
      <dgm:prSet presAssocID="{1775DFFF-3656-4EC1-A61B-589E0BDD5F00}" presName="iconRect" presStyleLbl="node1" presStyleIdx="1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ermometer"/>
        </a:ext>
      </dgm:extLst>
    </dgm:pt>
    <dgm:pt modelId="{70AE7701-5465-4133-9ADF-A7C2FE99A991}" type="pres">
      <dgm:prSet presAssocID="{1775DFFF-3656-4EC1-A61B-589E0BDD5F00}" presName="iconSpace" presStyleCnt="0"/>
      <dgm:spPr/>
    </dgm:pt>
    <dgm:pt modelId="{5DCD9089-C5E4-4CBB-89C6-F2305BA9AE4E}" type="pres">
      <dgm:prSet presAssocID="{1775DFFF-3656-4EC1-A61B-589E0BDD5F00}" presName="parTx" presStyleLbl="revTx" presStyleIdx="2" presStyleCnt="8">
        <dgm:presLayoutVars>
          <dgm:chMax val="0"/>
          <dgm:chPref val="0"/>
        </dgm:presLayoutVars>
      </dgm:prSet>
      <dgm:spPr/>
    </dgm:pt>
    <dgm:pt modelId="{24DCBE40-2D2A-4997-AA32-B3474F8B524B}" type="pres">
      <dgm:prSet presAssocID="{1775DFFF-3656-4EC1-A61B-589E0BDD5F00}" presName="txSpace" presStyleCnt="0"/>
      <dgm:spPr/>
    </dgm:pt>
    <dgm:pt modelId="{5643EC20-6419-4AE4-971D-2C51C3EE7124}" type="pres">
      <dgm:prSet presAssocID="{1775DFFF-3656-4EC1-A61B-589E0BDD5F00}" presName="desTx" presStyleLbl="revTx" presStyleIdx="3" presStyleCnt="8">
        <dgm:presLayoutVars/>
      </dgm:prSet>
      <dgm:spPr/>
    </dgm:pt>
    <dgm:pt modelId="{EF973139-A687-4558-83F3-722B8D5306F3}" type="pres">
      <dgm:prSet presAssocID="{6607D91C-1445-42EA-B5C7-04B6274DDC2C}" presName="sibTrans" presStyleCnt="0"/>
      <dgm:spPr/>
    </dgm:pt>
    <dgm:pt modelId="{A45CB94E-D629-459A-8743-DCF61B59680E}" type="pres">
      <dgm:prSet presAssocID="{BED2761F-86E5-4080-8BCD-6E9AF82F8307}" presName="compNode" presStyleCnt="0"/>
      <dgm:spPr/>
    </dgm:pt>
    <dgm:pt modelId="{74B2E232-113A-4185-8EB6-A7B8EA468E83}" type="pres">
      <dgm:prSet presAssocID="{BED2761F-86E5-4080-8BCD-6E9AF82F8307}" presName="iconRect" presStyleLbl="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n"/>
        </a:ext>
      </dgm:extLst>
    </dgm:pt>
    <dgm:pt modelId="{83C0A31B-677C-44F1-85B2-439DA18FC216}" type="pres">
      <dgm:prSet presAssocID="{BED2761F-86E5-4080-8BCD-6E9AF82F8307}" presName="iconSpace" presStyleCnt="0"/>
      <dgm:spPr/>
    </dgm:pt>
    <dgm:pt modelId="{C59CB8BA-C908-437F-B050-9F38A9511EE3}" type="pres">
      <dgm:prSet presAssocID="{BED2761F-86E5-4080-8BCD-6E9AF82F8307}" presName="parTx" presStyleLbl="revTx" presStyleIdx="4" presStyleCnt="8">
        <dgm:presLayoutVars>
          <dgm:chMax val="0"/>
          <dgm:chPref val="0"/>
        </dgm:presLayoutVars>
      </dgm:prSet>
      <dgm:spPr/>
    </dgm:pt>
    <dgm:pt modelId="{B3C2A73B-5406-41E1-99F9-01E9F20FBCE6}" type="pres">
      <dgm:prSet presAssocID="{BED2761F-86E5-4080-8BCD-6E9AF82F8307}" presName="txSpace" presStyleCnt="0"/>
      <dgm:spPr/>
    </dgm:pt>
    <dgm:pt modelId="{FA1A79A0-1C00-4597-851A-DEE979250059}" type="pres">
      <dgm:prSet presAssocID="{BED2761F-86E5-4080-8BCD-6E9AF82F8307}" presName="desTx" presStyleLbl="revTx" presStyleIdx="5" presStyleCnt="8">
        <dgm:presLayoutVars/>
      </dgm:prSet>
      <dgm:spPr/>
    </dgm:pt>
    <dgm:pt modelId="{03BF7BB5-51CB-4233-A53E-4FFD02F6C211}" type="pres">
      <dgm:prSet presAssocID="{C8F53AFD-FB65-4EE0-B802-FE2F012FC2FD}" presName="sibTrans" presStyleCnt="0"/>
      <dgm:spPr/>
    </dgm:pt>
    <dgm:pt modelId="{698573E1-10B2-4B4C-94F5-AB4907591578}" type="pres">
      <dgm:prSet presAssocID="{F194333A-79E5-4D6C-888A-B95F41ABC66C}" presName="compNode" presStyleCnt="0"/>
      <dgm:spPr/>
    </dgm:pt>
    <dgm:pt modelId="{C44DD58D-A40C-428A-9EE9-4238FD7F6024}" type="pres">
      <dgm:prSet presAssocID="{F194333A-79E5-4D6C-888A-B95F41ABC66C}" presName="iconRect" presStyleLbl="node1" presStyleIdx="3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sh"/>
        </a:ext>
      </dgm:extLst>
    </dgm:pt>
    <dgm:pt modelId="{6A0B80BF-9967-457B-B1DC-DB547B7D764F}" type="pres">
      <dgm:prSet presAssocID="{F194333A-79E5-4D6C-888A-B95F41ABC66C}" presName="iconSpace" presStyleCnt="0"/>
      <dgm:spPr/>
    </dgm:pt>
    <dgm:pt modelId="{7658ADCB-02ED-4547-B90E-B3A217C5B55C}" type="pres">
      <dgm:prSet presAssocID="{F194333A-79E5-4D6C-888A-B95F41ABC66C}" presName="parTx" presStyleLbl="revTx" presStyleIdx="6" presStyleCnt="8">
        <dgm:presLayoutVars>
          <dgm:chMax val="0"/>
          <dgm:chPref val="0"/>
        </dgm:presLayoutVars>
      </dgm:prSet>
      <dgm:spPr/>
    </dgm:pt>
    <dgm:pt modelId="{59C7B96F-3335-4E89-94AF-35C136086174}" type="pres">
      <dgm:prSet presAssocID="{F194333A-79E5-4D6C-888A-B95F41ABC66C}" presName="txSpace" presStyleCnt="0"/>
      <dgm:spPr/>
    </dgm:pt>
    <dgm:pt modelId="{5DF8D22C-D0E0-4A92-9F8B-2C3F78AAF87D}" type="pres">
      <dgm:prSet presAssocID="{F194333A-79E5-4D6C-888A-B95F41ABC66C}" presName="desTx" presStyleLbl="revTx" presStyleIdx="7" presStyleCnt="8">
        <dgm:presLayoutVars/>
      </dgm:prSet>
      <dgm:spPr/>
    </dgm:pt>
  </dgm:ptLst>
  <dgm:cxnLst>
    <dgm:cxn modelId="{F5915B06-0990-41E5-AEAE-2A41D8EF9B52}" srcId="{364C59E3-F13A-4511-B767-52655E21F4D5}" destId="{BED2761F-86E5-4080-8BCD-6E9AF82F8307}" srcOrd="2" destOrd="0" parTransId="{5194595F-5716-453A-A224-D2AE81BA8F48}" sibTransId="{C8F53AFD-FB65-4EE0-B802-FE2F012FC2FD}"/>
    <dgm:cxn modelId="{70B7051F-581E-47DF-9349-E65FFE17A7F1}" type="presOf" srcId="{364C59E3-F13A-4511-B767-52655E21F4D5}" destId="{CDE7ED28-544E-4001-AB98-E818D1CC80CE}" srcOrd="0" destOrd="0" presId="urn:microsoft.com/office/officeart/2018/2/layout/IconLabelDescriptionList"/>
    <dgm:cxn modelId="{E1E9411F-3677-4882-B3ED-123686E77E69}" srcId="{364C59E3-F13A-4511-B767-52655E21F4D5}" destId="{1775DFFF-3656-4EC1-A61B-589E0BDD5F00}" srcOrd="1" destOrd="0" parTransId="{6F89BD0E-852E-4AB0-AA56-91E04627F333}" sibTransId="{6607D91C-1445-42EA-B5C7-04B6274DDC2C}"/>
    <dgm:cxn modelId="{3B5CC32E-4869-4A17-9727-C86D03E202B6}" type="presOf" srcId="{1775DFFF-3656-4EC1-A61B-589E0BDD5F00}" destId="{5DCD9089-C5E4-4CBB-89C6-F2305BA9AE4E}" srcOrd="0" destOrd="0" presId="urn:microsoft.com/office/officeart/2018/2/layout/IconLabelDescriptionList"/>
    <dgm:cxn modelId="{FD85454F-D07D-42D1-9282-9E6D8193927B}" srcId="{364C59E3-F13A-4511-B767-52655E21F4D5}" destId="{F194333A-79E5-4D6C-888A-B95F41ABC66C}" srcOrd="3" destOrd="0" parTransId="{EB216311-3549-485B-8942-168542C0E7FB}" sibTransId="{5B41B0AF-BEF6-42B0-B6FA-70BA14BD0704}"/>
    <dgm:cxn modelId="{EE2DE9A1-21CB-400D-ABAB-15EFD0C0EEE6}" type="presOf" srcId="{BED2761F-86E5-4080-8BCD-6E9AF82F8307}" destId="{C59CB8BA-C908-437F-B050-9F38A9511EE3}" srcOrd="0" destOrd="0" presId="urn:microsoft.com/office/officeart/2018/2/layout/IconLabelDescriptionList"/>
    <dgm:cxn modelId="{1550FBA4-C0A2-4EF3-A569-3556DAA1E637}" srcId="{364C59E3-F13A-4511-B767-52655E21F4D5}" destId="{F1D75916-FD90-4541-9341-8CE92E641893}" srcOrd="0" destOrd="0" parTransId="{DACAE148-D613-4E00-9EFF-EDA849DE5EDD}" sibTransId="{2428D5E7-728E-4B0E-851C-768D162F374A}"/>
    <dgm:cxn modelId="{E34993AB-F846-45A1-9551-12075ECC6055}" type="presOf" srcId="{F194333A-79E5-4D6C-888A-B95F41ABC66C}" destId="{7658ADCB-02ED-4547-B90E-B3A217C5B55C}" srcOrd="0" destOrd="0" presId="urn:microsoft.com/office/officeart/2018/2/layout/IconLabelDescriptionList"/>
    <dgm:cxn modelId="{B153A9D2-60EA-43D6-8DC1-14D55BE574B8}" type="presOf" srcId="{F1D75916-FD90-4541-9341-8CE92E641893}" destId="{74CB6E89-E887-4B76-A766-5E25B5E2E848}" srcOrd="0" destOrd="0" presId="urn:microsoft.com/office/officeart/2018/2/layout/IconLabelDescriptionList"/>
    <dgm:cxn modelId="{C6F2AA9D-2B36-4628-A272-3B13B93714A5}" type="presParOf" srcId="{CDE7ED28-544E-4001-AB98-E818D1CC80CE}" destId="{76F295D0-C343-499A-AD99-951EB0706C7A}" srcOrd="0" destOrd="0" presId="urn:microsoft.com/office/officeart/2018/2/layout/IconLabelDescriptionList"/>
    <dgm:cxn modelId="{93E65D07-9E22-4698-B744-39FB49AB2C01}" type="presParOf" srcId="{76F295D0-C343-499A-AD99-951EB0706C7A}" destId="{F5A3CABD-B4E1-49FD-BE40-68B3BACCA5AF}" srcOrd="0" destOrd="0" presId="urn:microsoft.com/office/officeart/2018/2/layout/IconLabelDescriptionList"/>
    <dgm:cxn modelId="{5FFF8287-1A1D-4412-80AE-46C9AFCFEDE1}" type="presParOf" srcId="{76F295D0-C343-499A-AD99-951EB0706C7A}" destId="{3AD96B59-D0AF-4D89-98B3-CD45608F2E91}" srcOrd="1" destOrd="0" presId="urn:microsoft.com/office/officeart/2018/2/layout/IconLabelDescriptionList"/>
    <dgm:cxn modelId="{A467A90E-BA24-4B7E-BB7F-C5A5E16652BC}" type="presParOf" srcId="{76F295D0-C343-499A-AD99-951EB0706C7A}" destId="{74CB6E89-E887-4B76-A766-5E25B5E2E848}" srcOrd="2" destOrd="0" presId="urn:microsoft.com/office/officeart/2018/2/layout/IconLabelDescriptionList"/>
    <dgm:cxn modelId="{CF00DEAF-D0FD-4C3E-AD4B-041D2E7F484D}" type="presParOf" srcId="{76F295D0-C343-499A-AD99-951EB0706C7A}" destId="{E544FF8D-B84C-4860-85A8-69C96EBEAAEA}" srcOrd="3" destOrd="0" presId="urn:microsoft.com/office/officeart/2018/2/layout/IconLabelDescriptionList"/>
    <dgm:cxn modelId="{4D98A935-07F2-4DD4-B743-FE461FE80713}" type="presParOf" srcId="{76F295D0-C343-499A-AD99-951EB0706C7A}" destId="{5BEA73B2-6C19-40D5-AA5B-56FCF84CA71A}" srcOrd="4" destOrd="0" presId="urn:microsoft.com/office/officeart/2018/2/layout/IconLabelDescriptionList"/>
    <dgm:cxn modelId="{43AB4A55-EAAF-41D9-9476-67CE15234F43}" type="presParOf" srcId="{CDE7ED28-544E-4001-AB98-E818D1CC80CE}" destId="{9960EF6B-22BB-4C74-B884-8B9510E2D864}" srcOrd="1" destOrd="0" presId="urn:microsoft.com/office/officeart/2018/2/layout/IconLabelDescriptionList"/>
    <dgm:cxn modelId="{1386D7E8-104C-41DB-8406-198DD392B292}" type="presParOf" srcId="{CDE7ED28-544E-4001-AB98-E818D1CC80CE}" destId="{D1FD90EF-4C61-4B93-9617-41E267EB5CCB}" srcOrd="2" destOrd="0" presId="urn:microsoft.com/office/officeart/2018/2/layout/IconLabelDescriptionList"/>
    <dgm:cxn modelId="{56B42E06-265E-4D08-9507-08A2A0B4055E}" type="presParOf" srcId="{D1FD90EF-4C61-4B93-9617-41E267EB5CCB}" destId="{0BF0A557-183C-4BDD-A442-59B8A6656E99}" srcOrd="0" destOrd="0" presId="urn:microsoft.com/office/officeart/2018/2/layout/IconLabelDescriptionList"/>
    <dgm:cxn modelId="{AA2469B5-5ACC-4AE2-93EB-E8F5C2AE123D}" type="presParOf" srcId="{D1FD90EF-4C61-4B93-9617-41E267EB5CCB}" destId="{70AE7701-5465-4133-9ADF-A7C2FE99A991}" srcOrd="1" destOrd="0" presId="urn:microsoft.com/office/officeart/2018/2/layout/IconLabelDescriptionList"/>
    <dgm:cxn modelId="{0DE6B5F4-1084-4774-8BD7-57472824C2DD}" type="presParOf" srcId="{D1FD90EF-4C61-4B93-9617-41E267EB5CCB}" destId="{5DCD9089-C5E4-4CBB-89C6-F2305BA9AE4E}" srcOrd="2" destOrd="0" presId="urn:microsoft.com/office/officeart/2018/2/layout/IconLabelDescriptionList"/>
    <dgm:cxn modelId="{B96A67B8-5C83-4473-B455-D6C565F37DD8}" type="presParOf" srcId="{D1FD90EF-4C61-4B93-9617-41E267EB5CCB}" destId="{24DCBE40-2D2A-4997-AA32-B3474F8B524B}" srcOrd="3" destOrd="0" presId="urn:microsoft.com/office/officeart/2018/2/layout/IconLabelDescriptionList"/>
    <dgm:cxn modelId="{539EBC85-A100-4AE4-A140-CC479A4B21E9}" type="presParOf" srcId="{D1FD90EF-4C61-4B93-9617-41E267EB5CCB}" destId="{5643EC20-6419-4AE4-971D-2C51C3EE7124}" srcOrd="4" destOrd="0" presId="urn:microsoft.com/office/officeart/2018/2/layout/IconLabelDescriptionList"/>
    <dgm:cxn modelId="{98AD0834-FDD9-4D1B-BB8D-987551A2F422}" type="presParOf" srcId="{CDE7ED28-544E-4001-AB98-E818D1CC80CE}" destId="{EF973139-A687-4558-83F3-722B8D5306F3}" srcOrd="3" destOrd="0" presId="urn:microsoft.com/office/officeart/2018/2/layout/IconLabelDescriptionList"/>
    <dgm:cxn modelId="{7238E9F0-B6E6-442B-9D31-0EB64E030751}" type="presParOf" srcId="{CDE7ED28-544E-4001-AB98-E818D1CC80CE}" destId="{A45CB94E-D629-459A-8743-DCF61B59680E}" srcOrd="4" destOrd="0" presId="urn:microsoft.com/office/officeart/2018/2/layout/IconLabelDescriptionList"/>
    <dgm:cxn modelId="{B1F76801-3798-4E3A-9C76-209128062769}" type="presParOf" srcId="{A45CB94E-D629-459A-8743-DCF61B59680E}" destId="{74B2E232-113A-4185-8EB6-A7B8EA468E83}" srcOrd="0" destOrd="0" presId="urn:microsoft.com/office/officeart/2018/2/layout/IconLabelDescriptionList"/>
    <dgm:cxn modelId="{9FD84AE6-84B9-4881-AED6-A7368381A946}" type="presParOf" srcId="{A45CB94E-D629-459A-8743-DCF61B59680E}" destId="{83C0A31B-677C-44F1-85B2-439DA18FC216}" srcOrd="1" destOrd="0" presId="urn:microsoft.com/office/officeart/2018/2/layout/IconLabelDescriptionList"/>
    <dgm:cxn modelId="{8FC8CD54-E440-49B0-B8F2-73AA067BAE87}" type="presParOf" srcId="{A45CB94E-D629-459A-8743-DCF61B59680E}" destId="{C59CB8BA-C908-437F-B050-9F38A9511EE3}" srcOrd="2" destOrd="0" presId="urn:microsoft.com/office/officeart/2018/2/layout/IconLabelDescriptionList"/>
    <dgm:cxn modelId="{49679DDA-D2FB-4931-BF3B-2310AC1D11D5}" type="presParOf" srcId="{A45CB94E-D629-459A-8743-DCF61B59680E}" destId="{B3C2A73B-5406-41E1-99F9-01E9F20FBCE6}" srcOrd="3" destOrd="0" presId="urn:microsoft.com/office/officeart/2018/2/layout/IconLabelDescriptionList"/>
    <dgm:cxn modelId="{2254E6F4-E85D-47E2-860E-A47FA8AAE3D6}" type="presParOf" srcId="{A45CB94E-D629-459A-8743-DCF61B59680E}" destId="{FA1A79A0-1C00-4597-851A-DEE979250059}" srcOrd="4" destOrd="0" presId="urn:microsoft.com/office/officeart/2018/2/layout/IconLabelDescriptionList"/>
    <dgm:cxn modelId="{0B88463C-9217-4EDE-BB54-58426C2C541A}" type="presParOf" srcId="{CDE7ED28-544E-4001-AB98-E818D1CC80CE}" destId="{03BF7BB5-51CB-4233-A53E-4FFD02F6C211}" srcOrd="5" destOrd="0" presId="urn:microsoft.com/office/officeart/2018/2/layout/IconLabelDescriptionList"/>
    <dgm:cxn modelId="{B16B36B3-7356-4028-BEE3-510D203018F3}" type="presParOf" srcId="{CDE7ED28-544E-4001-AB98-E818D1CC80CE}" destId="{698573E1-10B2-4B4C-94F5-AB4907591578}" srcOrd="6" destOrd="0" presId="urn:microsoft.com/office/officeart/2018/2/layout/IconLabelDescriptionList"/>
    <dgm:cxn modelId="{2F974E02-6E47-4995-98B5-8763D47AB2BB}" type="presParOf" srcId="{698573E1-10B2-4B4C-94F5-AB4907591578}" destId="{C44DD58D-A40C-428A-9EE9-4238FD7F6024}" srcOrd="0" destOrd="0" presId="urn:microsoft.com/office/officeart/2018/2/layout/IconLabelDescriptionList"/>
    <dgm:cxn modelId="{737F2B9F-00CF-4D0B-834E-0BB2413D060D}" type="presParOf" srcId="{698573E1-10B2-4B4C-94F5-AB4907591578}" destId="{6A0B80BF-9967-457B-B1DC-DB547B7D764F}" srcOrd="1" destOrd="0" presId="urn:microsoft.com/office/officeart/2018/2/layout/IconLabelDescriptionList"/>
    <dgm:cxn modelId="{25C35090-9848-48BA-89BE-7B5622E62040}" type="presParOf" srcId="{698573E1-10B2-4B4C-94F5-AB4907591578}" destId="{7658ADCB-02ED-4547-B90E-B3A217C5B55C}" srcOrd="2" destOrd="0" presId="urn:microsoft.com/office/officeart/2018/2/layout/IconLabelDescriptionList"/>
    <dgm:cxn modelId="{7E65A1A5-8AEB-4BC5-92ED-85195C6C0BEF}" type="presParOf" srcId="{698573E1-10B2-4B4C-94F5-AB4907591578}" destId="{59C7B96F-3335-4E89-94AF-35C136086174}" srcOrd="3" destOrd="0" presId="urn:microsoft.com/office/officeart/2018/2/layout/IconLabelDescriptionList"/>
    <dgm:cxn modelId="{F298C0D7-2D61-4B12-B484-1ABFB868BBC6}" type="presParOf" srcId="{698573E1-10B2-4B4C-94F5-AB4907591578}" destId="{5DF8D22C-D0E0-4A92-9F8B-2C3F78AAF87D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A3CABD-B4E1-49FD-BE40-68B3BACCA5AF}">
      <dsp:nvSpPr>
        <dsp:cNvPr id="0" name=""/>
        <dsp:cNvSpPr/>
      </dsp:nvSpPr>
      <dsp:spPr>
        <a:xfrm>
          <a:off x="2980" y="1441783"/>
          <a:ext cx="882984" cy="882984"/>
        </a:xfrm>
        <a:prstGeom prst="rect">
          <a:avLst/>
        </a:prstGeom>
        <a:noFill/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CB6E89-E887-4B76-A766-5E25B5E2E848}">
      <dsp:nvSpPr>
        <dsp:cNvPr id="0" name=""/>
        <dsp:cNvSpPr/>
      </dsp:nvSpPr>
      <dsp:spPr>
        <a:xfrm>
          <a:off x="2980" y="2425634"/>
          <a:ext cx="2522812" cy="9936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 dirty="0"/>
            <a:t>No significant difference found in field distribution of </a:t>
          </a:r>
          <a:r>
            <a:rPr lang="en-US" sz="1600" i="1" kern="1200" dirty="0"/>
            <a:t>Hyalella</a:t>
          </a:r>
          <a:r>
            <a:rPr lang="en-US" sz="1600" kern="1200" dirty="0"/>
            <a:t> vs. </a:t>
          </a:r>
          <a:r>
            <a:rPr lang="en-US" sz="1600" i="1" kern="1200" dirty="0"/>
            <a:t>Gammarus</a:t>
          </a:r>
          <a:endParaRPr lang="en-US" sz="1600" kern="1200" dirty="0"/>
        </a:p>
      </dsp:txBody>
      <dsp:txXfrm>
        <a:off x="2980" y="2425634"/>
        <a:ext cx="2522812" cy="993631"/>
      </dsp:txXfrm>
    </dsp:sp>
    <dsp:sp modelId="{5BEA73B2-6C19-40D5-AA5B-56FCF84CA71A}">
      <dsp:nvSpPr>
        <dsp:cNvPr id="0" name=""/>
        <dsp:cNvSpPr/>
      </dsp:nvSpPr>
      <dsp:spPr>
        <a:xfrm>
          <a:off x="2980" y="3466180"/>
          <a:ext cx="2522812" cy="304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F0A557-183C-4BDD-A442-59B8A6656E99}">
      <dsp:nvSpPr>
        <dsp:cNvPr id="0" name=""/>
        <dsp:cNvSpPr/>
      </dsp:nvSpPr>
      <dsp:spPr>
        <a:xfrm>
          <a:off x="2967284" y="1441783"/>
          <a:ext cx="882984" cy="88298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CD9089-C5E4-4CBB-89C6-F2305BA9AE4E}">
      <dsp:nvSpPr>
        <dsp:cNvPr id="0" name=""/>
        <dsp:cNvSpPr/>
      </dsp:nvSpPr>
      <dsp:spPr>
        <a:xfrm>
          <a:off x="2967284" y="2425634"/>
          <a:ext cx="2522812" cy="9936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i="1" kern="1200" dirty="0"/>
            <a:t>Gammarus</a:t>
          </a:r>
          <a:r>
            <a:rPr lang="en-US" sz="1600" kern="1200" dirty="0"/>
            <a:t> sensitive to temperatures above 27.5 °C</a:t>
          </a:r>
        </a:p>
      </dsp:txBody>
      <dsp:txXfrm>
        <a:off x="2967284" y="2425634"/>
        <a:ext cx="2522812" cy="993631"/>
      </dsp:txXfrm>
    </dsp:sp>
    <dsp:sp modelId="{5643EC20-6419-4AE4-971D-2C51C3EE7124}">
      <dsp:nvSpPr>
        <dsp:cNvPr id="0" name=""/>
        <dsp:cNvSpPr/>
      </dsp:nvSpPr>
      <dsp:spPr>
        <a:xfrm>
          <a:off x="2967284" y="3466180"/>
          <a:ext cx="2522812" cy="304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B2E232-113A-4185-8EB6-A7B8EA468E83}">
      <dsp:nvSpPr>
        <dsp:cNvPr id="0" name=""/>
        <dsp:cNvSpPr/>
      </dsp:nvSpPr>
      <dsp:spPr>
        <a:xfrm>
          <a:off x="5931589" y="1441783"/>
          <a:ext cx="882984" cy="88298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9CB8BA-C908-437F-B050-9F38A9511EE3}">
      <dsp:nvSpPr>
        <dsp:cNvPr id="0" name=""/>
        <dsp:cNvSpPr/>
      </dsp:nvSpPr>
      <dsp:spPr>
        <a:xfrm>
          <a:off x="5931589" y="2425634"/>
          <a:ext cx="2522812" cy="9936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 dirty="0"/>
            <a:t>Overall, native </a:t>
          </a:r>
          <a:r>
            <a:rPr lang="en-US" sz="1600" i="1" kern="1200" dirty="0"/>
            <a:t>Hyalella</a:t>
          </a:r>
          <a:r>
            <a:rPr lang="en-US" sz="1600" kern="1200" dirty="0"/>
            <a:t> more resilient to rising temperatures than </a:t>
          </a:r>
          <a:r>
            <a:rPr lang="en-US" sz="1600" i="1" kern="1200" dirty="0"/>
            <a:t>Gammarus</a:t>
          </a:r>
          <a:endParaRPr lang="en-US" sz="1600" kern="1200" dirty="0"/>
        </a:p>
      </dsp:txBody>
      <dsp:txXfrm>
        <a:off x="5931589" y="2425634"/>
        <a:ext cx="2522812" cy="993631"/>
      </dsp:txXfrm>
    </dsp:sp>
    <dsp:sp modelId="{FA1A79A0-1C00-4597-851A-DEE979250059}">
      <dsp:nvSpPr>
        <dsp:cNvPr id="0" name=""/>
        <dsp:cNvSpPr/>
      </dsp:nvSpPr>
      <dsp:spPr>
        <a:xfrm>
          <a:off x="5931589" y="3466180"/>
          <a:ext cx="2522812" cy="304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4DD58D-A40C-428A-9EE9-4238FD7F6024}">
      <dsp:nvSpPr>
        <dsp:cNvPr id="0" name=""/>
        <dsp:cNvSpPr/>
      </dsp:nvSpPr>
      <dsp:spPr>
        <a:xfrm>
          <a:off x="8895894" y="1441783"/>
          <a:ext cx="882984" cy="88298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58ADCB-02ED-4547-B90E-B3A217C5B55C}">
      <dsp:nvSpPr>
        <dsp:cNvPr id="0" name=""/>
        <dsp:cNvSpPr/>
      </dsp:nvSpPr>
      <dsp:spPr>
        <a:xfrm>
          <a:off x="8895894" y="2425634"/>
          <a:ext cx="2522812" cy="9936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i="1" kern="1200" dirty="0"/>
            <a:t>Hyalella</a:t>
          </a:r>
          <a:r>
            <a:rPr lang="en-US" sz="1400" kern="1200" dirty="0"/>
            <a:t> most likely continue to persist as waters warm, and will continue to serve as a food source for organisms such as fish </a:t>
          </a:r>
        </a:p>
      </dsp:txBody>
      <dsp:txXfrm>
        <a:off x="8895894" y="2425634"/>
        <a:ext cx="2522812" cy="993631"/>
      </dsp:txXfrm>
    </dsp:sp>
    <dsp:sp modelId="{5DF8D22C-D0E0-4A92-9F8B-2C3F78AAF87D}">
      <dsp:nvSpPr>
        <dsp:cNvPr id="0" name=""/>
        <dsp:cNvSpPr/>
      </dsp:nvSpPr>
      <dsp:spPr>
        <a:xfrm>
          <a:off x="8895894" y="3466180"/>
          <a:ext cx="2522812" cy="304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733BAA-7693-BC4B-AC7A-83ED0BF667E3}" type="datetimeFigureOut">
              <a:rPr lang="en-US" smtClean="0"/>
              <a:t>4/1/19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48CE1E-DD62-A445-BF1B-B640C4BF9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88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Freshwater systems in Arizona support hundreds of aquatic invertebrate species</a:t>
            </a:r>
          </a:p>
          <a:p>
            <a:r>
              <a:rPr lang="en-US" dirty="0"/>
              <a:t>Aquatic invertebrates are </a:t>
            </a:r>
            <a:r>
              <a:rPr lang="en-US" dirty="0" err="1"/>
              <a:t>mesograzers</a:t>
            </a:r>
            <a:r>
              <a:rPr lang="en-US" dirty="0"/>
              <a:t> that cycle nutrients through a system and are an important source of nourishment in aquatic food webs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8CE1E-DD62-A445-BF1B-B640C4BF9C4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4032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Standard error: a measure of statistical accuracy of an estimate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8CE1E-DD62-A445-BF1B-B640C4BF9C4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04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some significance stuff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8CE1E-DD62-A445-BF1B-B640C4BF9C4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33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 of the food chain in many aquatic communities</a:t>
            </a:r>
          </a:p>
          <a:p>
            <a:r>
              <a:rPr lang="en-US" dirty="0"/>
              <a:t>Many endemic fish species  </a:t>
            </a:r>
          </a:p>
          <a:p>
            <a:r>
              <a:rPr lang="en-US" dirty="0"/>
              <a:t>Humpback Chub- endangered (Glen Canyon Dam specimens found to mostly eat Gammarus) </a:t>
            </a:r>
          </a:p>
          <a:p>
            <a:r>
              <a:rPr lang="en-US" dirty="0"/>
              <a:t>Razorback sucker- endangered </a:t>
            </a:r>
          </a:p>
          <a:p>
            <a:r>
              <a:rPr lang="en-US" dirty="0"/>
              <a:t>Desert Pupfish </a:t>
            </a:r>
          </a:p>
          <a:p>
            <a:r>
              <a:rPr lang="en-US" dirty="0"/>
              <a:t>Colorado Pikeminnow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8CE1E-DD62-A445-BF1B-B640C4BF9C4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721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Hyallela</a:t>
            </a:r>
            <a:r>
              <a:rPr lang="en-US" dirty="0"/>
              <a:t> used as an indicator of ecosystem health because of sensitivities to water quality </a:t>
            </a:r>
          </a:p>
          <a:p>
            <a:r>
              <a:rPr lang="en-US" dirty="0"/>
              <a:t>Can survive at high and low elevations</a:t>
            </a:r>
          </a:p>
          <a:p>
            <a:r>
              <a:rPr lang="en-US" dirty="0"/>
              <a:t>Used to test toxicity of freshwater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8CE1E-DD62-A445-BF1B-B640C4BF9C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117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Hyalella azteca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a native amphipod to Arizona waters, with exposure to a wide range of Arizona’s water quality variables,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long-term isolation between populations. In contrast,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Gammarus lacustris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a recent introduction to a narrower range of to Arizona waterbodies. Therefore, I hypothesize that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Hyalella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show less sensitivity than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Gammarus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varying temperatures and heightened nitrate levels found in the field and will be found across a greater range of these variables. In the lab,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Hyalella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will also exhibit higher resilience than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Gammarus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manipulated temperature and nitrate levels.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8CE1E-DD62-A445-BF1B-B640C4BF9C4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78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8CE1E-DD62-A445-BF1B-B640C4BF9C4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2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 different spots were taken</a:t>
            </a:r>
          </a:p>
          <a:p>
            <a:r>
              <a:rPr lang="en-US" dirty="0"/>
              <a:t>D-net sweep to collect amphipods</a:t>
            </a:r>
          </a:p>
          <a:p>
            <a:r>
              <a:rPr lang="en-US" dirty="0"/>
              <a:t>If found, amphipods were sorted out form other biodiversity for transport back to the lab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8CE1E-DD62-A445-BF1B-B640C4BF9C4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132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8, 20 gallon fish tanks held water baths</a:t>
            </a:r>
          </a:p>
          <a:p>
            <a:r>
              <a:rPr lang="en-US" dirty="0"/>
              <a:t>Six cups for each population divided across the 8 tanks (6 cups for each population) </a:t>
            </a:r>
          </a:p>
          <a:p>
            <a:r>
              <a:rPr lang="en-US" dirty="0"/>
              <a:t>Recorded how many amphipods were still alive at each 12 hour mark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8CE1E-DD62-A445-BF1B-B640C4BF9C4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45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 to self</a:t>
            </a:r>
          </a:p>
          <a:p>
            <a:r>
              <a:rPr lang="en-US" dirty="0"/>
              <a:t>Don’t say temperature fluctuation, just variation of temperature </a:t>
            </a:r>
            <a:r>
              <a:rPr lang="en-US"/>
              <a:t>across locations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8CE1E-DD62-A445-BF1B-B640C4BF9C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21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Hyallela</a:t>
            </a:r>
            <a:r>
              <a:rPr lang="en-US" dirty="0"/>
              <a:t> found at Humphrey Lake, Marshal Lake, Scholz Lake, Lynx Lake, Willow Lake, and Goldwater Lake</a:t>
            </a:r>
          </a:p>
          <a:p>
            <a:r>
              <a:rPr lang="en-US" dirty="0"/>
              <a:t>Both species (</a:t>
            </a:r>
            <a:r>
              <a:rPr lang="en-US" dirty="0" err="1"/>
              <a:t>Hyallela</a:t>
            </a:r>
            <a:r>
              <a:rPr lang="en-US" dirty="0"/>
              <a:t> and Gammarus) found at Lilly Pond and Pumphouse wash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8CE1E-DD62-A445-BF1B-B640C4BF9C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99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A1710-30AE-074D-BA54-C1178DD722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BA58C1-6968-BB42-87D6-070AC17934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1F06E-0F0B-F04F-A5A4-A0614B9F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88974-67CE-454E-8F9A-61AA6EE76DFA}" type="datetimeFigureOut">
              <a:rPr lang="en-US" smtClean="0"/>
              <a:t>4/1/19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0B6B3-C98B-8648-B372-41037EC8F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5DAD1-8F71-3245-96E7-9B3FD56FE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84C47-B712-354D-B3EC-323AA3354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29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98F6B-F72D-FA4B-BBE0-8FAC5EBA5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B025D4-CC60-3947-9720-04517A1B0F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D5BC2-FFA6-2845-AC78-C3C05F046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88974-67CE-454E-8F9A-61AA6EE76DFA}" type="datetimeFigureOut">
              <a:rPr lang="en-US" smtClean="0"/>
              <a:t>4/1/19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AACFE-0002-D54D-8B7A-F2A3019FC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FEE02-5429-5841-8C57-08BB8EC9F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84C47-B712-354D-B3EC-323AA3354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714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A007BF-A288-BA41-9909-31FAA17BC1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E86099-41E0-3440-A9A6-F9531F28CF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E4B6A-D5F9-2B40-B721-A7E27EA78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88974-67CE-454E-8F9A-61AA6EE76DFA}" type="datetimeFigureOut">
              <a:rPr lang="en-US" smtClean="0"/>
              <a:t>4/1/19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66A2D-0C10-F144-A2B4-F6118A26F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F00D1-F180-454E-B547-5014EF72B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84C47-B712-354D-B3EC-323AA3354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689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166C7-A8A9-9646-BF5F-F0E47A23C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FE81E-A6B4-E149-AFAE-93C72ED8F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78950-8F14-904C-887F-DA3753B28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88974-67CE-454E-8F9A-61AA6EE76DFA}" type="datetimeFigureOut">
              <a:rPr lang="en-US" smtClean="0"/>
              <a:t>4/1/19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316F7-0610-D549-B0F6-B077BC98E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4C1C9B-3F0C-D84B-B3EA-B4E849E1A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84C47-B712-354D-B3EC-323AA3354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39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BFB3-B2F4-4E49-AC9A-D1C5CF417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79071F-6259-8140-99FF-2CDFECE20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68083-527C-8C4F-930A-9A8025C50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88974-67CE-454E-8F9A-61AA6EE76DFA}" type="datetimeFigureOut">
              <a:rPr lang="en-US" smtClean="0"/>
              <a:t>4/1/19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5DAC68-2EF3-A742-A5C3-0DACEDFCA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EB150-B068-6944-A647-AAB656B59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84C47-B712-354D-B3EC-323AA3354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5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BD2E6-5337-6F40-A5DC-F6DFEF4FD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14C6F-EBF8-8D4B-9D06-8BBBCE2611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44F005-ECEE-4B4D-818E-949DA450A2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251ED6-D727-464A-A5C4-0C3393479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88974-67CE-454E-8F9A-61AA6EE76DFA}" type="datetimeFigureOut">
              <a:rPr lang="en-US" smtClean="0"/>
              <a:t>4/1/19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3AC09-94E2-BB41-83DF-A2DF37F93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08A87-1074-B348-B517-7D4F4AE4E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84C47-B712-354D-B3EC-323AA3354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664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BA29C-9DBF-B244-9FD9-645F08DB7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DAC451-41C1-FB49-81A0-781C955F1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3087EE-0DE9-6642-89B2-8BBFC9299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D7913C-0790-0D4F-AEB7-82FB2E7AF1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2B1322-E26D-0F40-B7E8-F9BB23623B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E99634-652B-BD42-AEA6-B874C9624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88974-67CE-454E-8F9A-61AA6EE76DFA}" type="datetimeFigureOut">
              <a:rPr lang="en-US" smtClean="0"/>
              <a:t>4/1/19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FDF062-7291-9042-8463-59EF62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B63E52-8227-7D49-837C-A7438B813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84C47-B712-354D-B3EC-323AA3354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000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0F95B-330F-B244-9AE5-E3F1CD54E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2AF0AD-2883-8A49-B3EC-18A183C2E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88974-67CE-454E-8F9A-61AA6EE76DFA}" type="datetimeFigureOut">
              <a:rPr lang="en-US" smtClean="0"/>
              <a:t>4/1/19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3FBB40-5F82-9047-8576-CE4FDCBC3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8F5081-E349-7A42-A114-3F9A5239B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84C47-B712-354D-B3EC-323AA3354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91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1A2371-1BBD-5748-88D8-61B9433D5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88974-67CE-454E-8F9A-61AA6EE76DFA}" type="datetimeFigureOut">
              <a:rPr lang="en-US" smtClean="0"/>
              <a:t>4/1/19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4D7E9F-EEBE-CD45-B5F0-C236C4A6E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2161DB-F2B4-304E-AB3E-342AD9A28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84C47-B712-354D-B3EC-323AA3354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776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70FAE-7B92-D14D-A137-9F54EDBA0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A7CE4-8161-A843-A94B-BC33C2E00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CF5097-F5BA-F744-9916-8B3C05890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2A7368-2075-8A44-BCF7-263188C2D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88974-67CE-454E-8F9A-61AA6EE76DFA}" type="datetimeFigureOut">
              <a:rPr lang="en-US" smtClean="0"/>
              <a:t>4/1/19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552E43-93D7-D34B-85A2-1FD5D88A3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8B5CC5-8CF2-8E4D-AEE1-B8C649FF7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84C47-B712-354D-B3EC-323AA3354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069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6558C-5E02-ED49-81D7-81E1BE141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A8E8F2-3738-5546-AABE-77706D83A4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0B652D-E5E1-124D-8E9A-86490C787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3BDEA2-F136-134A-995F-A637E386A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88974-67CE-454E-8F9A-61AA6EE76DFA}" type="datetimeFigureOut">
              <a:rPr lang="en-US" smtClean="0"/>
              <a:t>4/1/19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8D120B-E3F7-9E4F-A68F-E5C0298D3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9C9F3C-2365-EA46-92FE-F3382B837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84C47-B712-354D-B3EC-323AA3354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919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A15B97-24F0-2845-9737-1F0C285DC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B6F525-E5DC-6E4F-9C54-16F533981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5E472-0C68-8148-BC4B-CAF5C8F364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88974-67CE-454E-8F9A-61AA6EE76DFA}" type="datetimeFigureOut">
              <a:rPr lang="en-US" smtClean="0"/>
              <a:t>4/1/19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21767-B4F4-3540-A44D-A45DE63423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21D85-CBA3-9845-B53F-83484C704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84C47-B712-354D-B3EC-323AA3354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53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6" r:id="rId5"/>
    <p:sldLayoutId id="2147484157" r:id="rId6"/>
    <p:sldLayoutId id="2147484158" r:id="rId7"/>
    <p:sldLayoutId id="2147484159" r:id="rId8"/>
    <p:sldLayoutId id="2147484160" r:id="rId9"/>
    <p:sldLayoutId id="2147484161" r:id="rId10"/>
    <p:sldLayoutId id="21474841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microsoft.com/office/2007/relationships/hdphoto" Target="../media/hdphoto14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microsoft.com/office/2007/relationships/hdphoto" Target="../media/hdphoto7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Content Placeholder 4" descr="A large body of water&#10;&#10;Description automatically generated">
            <a:extLst>
              <a:ext uri="{FF2B5EF4-FFF2-40B4-BE49-F238E27FC236}">
                <a16:creationId xmlns:a16="http://schemas.microsoft.com/office/drawing/2014/main" id="{CC8405EF-2B61-0542-9BE2-49626AA127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26B82A-3871-3F47-84C5-0C15D61EC2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662" y="809069"/>
            <a:ext cx="11652674" cy="1537160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latin typeface="+mn-lt"/>
                <a:cs typeface="Calibri" panose="020F0502020204030204" pitchFamily="34" charset="0"/>
              </a:rPr>
              <a:t>Variation in temperature tolerances in native and introduced amphipods of Northern Arizona, </a:t>
            </a:r>
            <a:r>
              <a:rPr lang="en-US" sz="3600" b="1" i="1" dirty="0">
                <a:solidFill>
                  <a:schemeClr val="bg2">
                    <a:lumMod val="10000"/>
                  </a:schemeClr>
                </a:solidFill>
                <a:latin typeface="+mn-lt"/>
                <a:cs typeface="Calibri" panose="020F0502020204030204" pitchFamily="34" charset="0"/>
              </a:rPr>
              <a:t>Hyalella azteca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latin typeface="+mn-lt"/>
                <a:cs typeface="Calibri" panose="020F0502020204030204" pitchFamily="34" charset="0"/>
              </a:rPr>
              <a:t> and </a:t>
            </a:r>
            <a:r>
              <a:rPr lang="en-US" sz="3600" b="1" i="1" dirty="0">
                <a:solidFill>
                  <a:schemeClr val="bg2">
                    <a:lumMod val="10000"/>
                  </a:schemeClr>
                </a:solidFill>
                <a:latin typeface="+mn-lt"/>
                <a:cs typeface="Calibri" panose="020F0502020204030204" pitchFamily="34" charset="0"/>
              </a:rPr>
              <a:t>Gammarus lacustris</a:t>
            </a:r>
            <a:br>
              <a:rPr lang="en-US" sz="4200" dirty="0">
                <a:solidFill>
                  <a:schemeClr val="tx2">
                    <a:lumMod val="7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endParaRPr lang="en-US" sz="4200" dirty="0">
              <a:solidFill>
                <a:schemeClr val="tx2">
                  <a:lumMod val="7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2FD0AB-9C59-2C4D-9750-B45E7F4B5F55}"/>
              </a:ext>
            </a:extLst>
          </p:cNvPr>
          <p:cNvSpPr txBox="1"/>
          <p:nvPr/>
        </p:nvSpPr>
        <p:spPr>
          <a:xfrm>
            <a:off x="3654074" y="2429894"/>
            <a:ext cx="4883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Lauren Mason-Sarantopulos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3AE67B-F079-B74A-86EE-D7AD6ACB3182}"/>
              </a:ext>
            </a:extLst>
          </p:cNvPr>
          <p:cNvSpPr txBox="1"/>
          <p:nvPr/>
        </p:nvSpPr>
        <p:spPr>
          <a:xfrm>
            <a:off x="4105515" y="2982581"/>
            <a:ext cx="3980962" cy="519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Mentor: Dr. Rebecca Best</a:t>
            </a:r>
          </a:p>
        </p:txBody>
      </p:sp>
      <p:pic>
        <p:nvPicPr>
          <p:cNvPr id="29" name="Picture 5" descr="AZSGC_sunset">
            <a:extLst>
              <a:ext uri="{FF2B5EF4-FFF2-40B4-BE49-F238E27FC236}">
                <a16:creationId xmlns:a16="http://schemas.microsoft.com/office/drawing/2014/main" id="{5EDC20E3-5C60-0548-A382-6E17A6A1F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10603416" y="4670095"/>
            <a:ext cx="978984" cy="167970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" descr="NASA Insignia Color">
            <a:extLst>
              <a:ext uri="{FF2B5EF4-FFF2-40B4-BE49-F238E27FC236}">
                <a16:creationId xmlns:a16="http://schemas.microsoft.com/office/drawing/2014/main" id="{71C021CF-F405-5C4F-8BBF-F289366D7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0832" y="4808462"/>
            <a:ext cx="1690330" cy="140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B576E4E-2A1C-C64F-B2ED-902F2CF9094E}"/>
              </a:ext>
            </a:extLst>
          </p:cNvPr>
          <p:cNvSpPr txBox="1"/>
          <p:nvPr/>
        </p:nvSpPr>
        <p:spPr>
          <a:xfrm>
            <a:off x="4143450" y="3963831"/>
            <a:ext cx="390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Northern Arizona University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B9DE9C9-5B9E-6C4E-8834-8FCCE6BF736A}"/>
              </a:ext>
            </a:extLst>
          </p:cNvPr>
          <p:cNvSpPr txBox="1"/>
          <p:nvPr/>
        </p:nvSpPr>
        <p:spPr>
          <a:xfrm>
            <a:off x="3920922" y="3502166"/>
            <a:ext cx="4350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School of Earth and Sustainability </a:t>
            </a:r>
          </a:p>
        </p:txBody>
      </p:sp>
      <p:pic>
        <p:nvPicPr>
          <p:cNvPr id="9" name="Picture 8" descr="A picture containing arthropod, animal, invertebrate&#10;&#10;Description automatically generated">
            <a:extLst>
              <a:ext uri="{FF2B5EF4-FFF2-40B4-BE49-F238E27FC236}">
                <a16:creationId xmlns:a16="http://schemas.microsoft.com/office/drawing/2014/main" id="{DC3DA444-91A1-EC45-B09E-79AFD4630C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53" b="89412" l="9920" r="96381">
                        <a14:foregroundMark x1="30965" y1="19765" x2="78016" y2="22353"/>
                        <a14:foregroundMark x1="78016" y1="22353" x2="79893" y2="37882"/>
                        <a14:foregroundMark x1="42225" y1="11529" x2="63539" y2="8941"/>
                        <a14:foregroundMark x1="63539" y1="8941" x2="77346" y2="19765"/>
                        <a14:foregroundMark x1="65013" y1="18824" x2="67024" y2="26118"/>
                        <a14:foregroundMark x1="48391" y1="14353" x2="69571" y2="15059"/>
                        <a14:foregroundMark x1="65013" y1="23294" x2="66488" y2="21412"/>
                        <a14:foregroundMark x1="78772" y1="76078" x2="85121" y2="51765"/>
                        <a14:foregroundMark x1="76273" y1="85647" x2="78393" y2="77530"/>
                        <a14:foregroundMark x1="85121" y1="51765" x2="80965" y2="39529"/>
                        <a14:foregroundMark x1="46381" y1="44941" x2="46381" y2="32471"/>
                        <a14:foregroundMark x1="49464" y1="45882" x2="48928" y2="23294"/>
                        <a14:foregroundMark x1="52011" y1="45882" x2="52011" y2="32471"/>
                        <a14:foregroundMark x1="92802" y1="66462" x2="87668" y2="59529"/>
                        <a14:foregroundMark x1="81501" y1="36941" x2="85121" y2="55059"/>
                        <a14:foregroundMark x1="86595" y1="36941" x2="90214" y2="59529"/>
                        <a14:foregroundMark x1="62869" y1="16941" x2="71180" y2="26824"/>
                        <a14:foregroundMark x1="67560" y1="17882" x2="65416" y2="22353"/>
                        <a14:foregroundMark x1="52547" y1="32471" x2="65416" y2="37882"/>
                        <a14:foregroundMark x1="72654" y1="9412" x2="59249" y2="2353"/>
                        <a14:foregroundMark x1="71046" y1="24000" x2="64343" y2="22118"/>
                        <a14:backgroundMark x1="29893" y1="21412" x2="30397" y2="21299"/>
                        <a14:backgroundMark x1="68574" y1="17775" x2="69586" y2="17875"/>
                        <a14:backgroundMark x1="93298" y1="71294" x2="97989" y2="78588"/>
                        <a14:backgroundMark x1="92225" y1="67765" x2="95442" y2="69412"/>
                        <a14:backgroundMark x1="78418" y1="74824" x2="74263" y2="71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56656" y="1856772"/>
            <a:ext cx="1237888" cy="705389"/>
          </a:xfrm>
          <a:prstGeom prst="rect">
            <a:avLst/>
          </a:prstGeom>
        </p:spPr>
      </p:pic>
      <p:pic>
        <p:nvPicPr>
          <p:cNvPr id="33" name="Picture 32" descr="A picture containing arthropod, animal, invertebrate&#10;&#10;Description automatically generated">
            <a:extLst>
              <a:ext uri="{FF2B5EF4-FFF2-40B4-BE49-F238E27FC236}">
                <a16:creationId xmlns:a16="http://schemas.microsoft.com/office/drawing/2014/main" id="{128B637A-6D76-A148-87DD-E66CB9A17B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53" b="89412" l="9920" r="96381">
                        <a14:foregroundMark x1="30965" y1="19765" x2="78016" y2="22353"/>
                        <a14:foregroundMark x1="78016" y1="22353" x2="79893" y2="37882"/>
                        <a14:foregroundMark x1="42225" y1="11529" x2="63539" y2="8941"/>
                        <a14:foregroundMark x1="63539" y1="8941" x2="77346" y2="19765"/>
                        <a14:foregroundMark x1="65013" y1="18824" x2="67024" y2="26118"/>
                        <a14:foregroundMark x1="48391" y1="14353" x2="69571" y2="15059"/>
                        <a14:foregroundMark x1="65013" y1="23294" x2="66488" y2="21412"/>
                        <a14:foregroundMark x1="78772" y1="76078" x2="85121" y2="51765"/>
                        <a14:foregroundMark x1="76273" y1="85647" x2="78393" y2="77530"/>
                        <a14:foregroundMark x1="85121" y1="51765" x2="80965" y2="39529"/>
                        <a14:foregroundMark x1="46381" y1="44941" x2="46381" y2="32471"/>
                        <a14:foregroundMark x1="49464" y1="45882" x2="48928" y2="23294"/>
                        <a14:foregroundMark x1="52011" y1="45882" x2="52011" y2="32471"/>
                        <a14:foregroundMark x1="92802" y1="66462" x2="87668" y2="59529"/>
                        <a14:foregroundMark x1="81501" y1="36941" x2="85121" y2="55059"/>
                        <a14:foregroundMark x1="86595" y1="36941" x2="90214" y2="59529"/>
                        <a14:foregroundMark x1="62869" y1="16941" x2="71180" y2="26824"/>
                        <a14:foregroundMark x1="67560" y1="17882" x2="65416" y2="22353"/>
                        <a14:foregroundMark x1="52547" y1="32471" x2="65416" y2="37882"/>
                        <a14:foregroundMark x1="72654" y1="9412" x2="59249" y2="2353"/>
                        <a14:foregroundMark x1="71046" y1="24000" x2="64343" y2="22118"/>
                        <a14:backgroundMark x1="29893" y1="21412" x2="30397" y2="21299"/>
                        <a14:backgroundMark x1="68574" y1="17775" x2="69586" y2="17875"/>
                        <a14:backgroundMark x1="93298" y1="71294" x2="97989" y2="78588"/>
                        <a14:backgroundMark x1="92225" y1="67765" x2="95442" y2="69412"/>
                        <a14:backgroundMark x1="78418" y1="74824" x2="74263" y2="71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98344" flipH="1">
            <a:off x="1769042" y="1839184"/>
            <a:ext cx="1646966" cy="1014088"/>
          </a:xfrm>
          <a:prstGeom prst="rect">
            <a:avLst/>
          </a:prstGeom>
          <a:noFill/>
        </p:spPr>
      </p:pic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94AA4DA1-33F0-E846-8435-8CD547393E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908" y="4864488"/>
            <a:ext cx="1690331" cy="119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033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79EA4DA3-A117-1F44-BAD6-83D0130A1A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5866B9B8-C193-3448-B6EC-FEAD80FE7E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6" b="88889" l="9091" r="89394">
                        <a14:foregroundMark x1="16667" y1="48148" x2="15881" y2="36614"/>
                        <a14:foregroundMark x1="30057" y1="4251" x2="30277" y2="4272"/>
                        <a14:backgroundMark x1="10606" y1="18519" x2="28788" y2="7407"/>
                        <a14:backgroundMark x1="28788" y1="7407" x2="28788" y2="5556"/>
                        <a14:backgroundMark x1="28788" y1="7407" x2="48485" y2="3704"/>
                        <a14:backgroundMark x1="48485" y1="3704" x2="53030" y2="5556"/>
                        <a14:backgroundMark x1="46970" y1="5556" x2="60606" y2="20370"/>
                        <a14:backgroundMark x1="57576" y1="16667" x2="62121" y2="370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6012" y="4940518"/>
            <a:ext cx="537796" cy="440015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F4AB2689-08B1-A140-825C-D89CEFBAF1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56" b="88889" l="9091" r="89394">
                        <a14:foregroundMark x1="16667" y1="48148" x2="15881" y2="36614"/>
                        <a14:foregroundMark x1="30057" y1="4251" x2="30277" y2="4272"/>
                        <a14:backgroundMark x1="10606" y1="18519" x2="28788" y2="7407"/>
                        <a14:backgroundMark x1="28788" y1="7407" x2="28788" y2="5556"/>
                        <a14:backgroundMark x1="28788" y1="7407" x2="48485" y2="3704"/>
                        <a14:backgroundMark x1="48485" y1="3704" x2="53030" y2="5556"/>
                        <a14:backgroundMark x1="46970" y1="5556" x2="60606" y2="20370"/>
                        <a14:backgroundMark x1="57576" y1="16667" x2="62121" y2="370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833" y="3429000"/>
            <a:ext cx="537796" cy="440015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068B77-ADFA-C349-92E5-1CE142DDC9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56" b="88889" l="9091" r="89394">
                        <a14:foregroundMark x1="16667" y1="48148" x2="15881" y2="36614"/>
                        <a14:foregroundMark x1="30057" y1="4251" x2="30277" y2="4272"/>
                        <a14:backgroundMark x1="10606" y1="18519" x2="28788" y2="7407"/>
                        <a14:backgroundMark x1="28788" y1="7407" x2="28788" y2="5556"/>
                        <a14:backgroundMark x1="28788" y1="7407" x2="48485" y2="3704"/>
                        <a14:backgroundMark x1="48485" y1="3704" x2="53030" y2="5556"/>
                        <a14:backgroundMark x1="46970" y1="5556" x2="60606" y2="20370"/>
                        <a14:backgroundMark x1="57576" y1="16667" x2="62121" y2="370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0480" y="2563727"/>
            <a:ext cx="537796" cy="440015"/>
          </a:xfrm>
          <a:prstGeom prst="rect">
            <a:avLst/>
          </a:prstGeom>
        </p:spPr>
      </p:pic>
      <p:sp>
        <p:nvSpPr>
          <p:cNvPr id="10" name="Donut 9">
            <a:extLst>
              <a:ext uri="{FF2B5EF4-FFF2-40B4-BE49-F238E27FC236}">
                <a16:creationId xmlns:a16="http://schemas.microsoft.com/office/drawing/2014/main" id="{DE8F7B0B-2FA7-D54A-AFD0-9A568D327349}"/>
              </a:ext>
            </a:extLst>
          </p:cNvPr>
          <p:cNvSpPr/>
          <p:nvPr/>
        </p:nvSpPr>
        <p:spPr>
          <a:xfrm>
            <a:off x="133295" y="2371361"/>
            <a:ext cx="875255" cy="863656"/>
          </a:xfrm>
          <a:prstGeom prst="donut">
            <a:avLst>
              <a:gd name="adj" fmla="val 543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Donut 11">
            <a:extLst>
              <a:ext uri="{FF2B5EF4-FFF2-40B4-BE49-F238E27FC236}">
                <a16:creationId xmlns:a16="http://schemas.microsoft.com/office/drawing/2014/main" id="{56F4B997-6834-E54D-AB7C-0AD19227AA2B}"/>
              </a:ext>
            </a:extLst>
          </p:cNvPr>
          <p:cNvSpPr/>
          <p:nvPr/>
        </p:nvSpPr>
        <p:spPr>
          <a:xfrm>
            <a:off x="8670937" y="4076862"/>
            <a:ext cx="875255" cy="863656"/>
          </a:xfrm>
          <a:prstGeom prst="donut">
            <a:avLst>
              <a:gd name="adj" fmla="val 702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Donut 12">
            <a:extLst>
              <a:ext uri="{FF2B5EF4-FFF2-40B4-BE49-F238E27FC236}">
                <a16:creationId xmlns:a16="http://schemas.microsoft.com/office/drawing/2014/main" id="{2E833245-75FB-0140-9BA6-D360C77DF1DB}"/>
              </a:ext>
            </a:extLst>
          </p:cNvPr>
          <p:cNvSpPr/>
          <p:nvPr/>
        </p:nvSpPr>
        <p:spPr>
          <a:xfrm>
            <a:off x="609833" y="3357512"/>
            <a:ext cx="875255" cy="846544"/>
          </a:xfrm>
          <a:prstGeom prst="donut">
            <a:avLst>
              <a:gd name="adj" fmla="val 6955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Donut 13">
            <a:extLst>
              <a:ext uri="{FF2B5EF4-FFF2-40B4-BE49-F238E27FC236}">
                <a16:creationId xmlns:a16="http://schemas.microsoft.com/office/drawing/2014/main" id="{1625FD3F-0520-0444-B648-49617EC60D66}"/>
              </a:ext>
            </a:extLst>
          </p:cNvPr>
          <p:cNvSpPr/>
          <p:nvPr/>
        </p:nvSpPr>
        <p:spPr>
          <a:xfrm>
            <a:off x="7721199" y="2393008"/>
            <a:ext cx="875255" cy="863656"/>
          </a:xfrm>
          <a:prstGeom prst="donut">
            <a:avLst>
              <a:gd name="adj" fmla="val 702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Donut 14">
            <a:extLst>
              <a:ext uri="{FF2B5EF4-FFF2-40B4-BE49-F238E27FC236}">
                <a16:creationId xmlns:a16="http://schemas.microsoft.com/office/drawing/2014/main" id="{36DED7F9-4A8D-2F43-9F95-E3F47D271506}"/>
              </a:ext>
            </a:extLst>
          </p:cNvPr>
          <p:cNvSpPr/>
          <p:nvPr/>
        </p:nvSpPr>
        <p:spPr>
          <a:xfrm>
            <a:off x="5866012" y="4737253"/>
            <a:ext cx="875255" cy="846544"/>
          </a:xfrm>
          <a:prstGeom prst="donut">
            <a:avLst>
              <a:gd name="adj" fmla="val 864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9" name="Picture 18" descr="A close up of a map&#10;&#10;Description automatically generated">
            <a:extLst>
              <a:ext uri="{FF2B5EF4-FFF2-40B4-BE49-F238E27FC236}">
                <a16:creationId xmlns:a16="http://schemas.microsoft.com/office/drawing/2014/main" id="{8D35B6BC-9170-8748-85ED-66980F850E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7879" y="3801312"/>
            <a:ext cx="2893757" cy="28379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Donut 19">
            <a:extLst>
              <a:ext uri="{FF2B5EF4-FFF2-40B4-BE49-F238E27FC236}">
                <a16:creationId xmlns:a16="http://schemas.microsoft.com/office/drawing/2014/main" id="{9B2B75C3-A178-3843-AC76-B4BF9F320092}"/>
              </a:ext>
            </a:extLst>
          </p:cNvPr>
          <p:cNvSpPr/>
          <p:nvPr/>
        </p:nvSpPr>
        <p:spPr>
          <a:xfrm>
            <a:off x="3076124" y="3828101"/>
            <a:ext cx="786355" cy="769299"/>
          </a:xfrm>
          <a:prstGeom prst="donut">
            <a:avLst>
              <a:gd name="adj" fmla="val 7363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Donut 20">
            <a:extLst>
              <a:ext uri="{FF2B5EF4-FFF2-40B4-BE49-F238E27FC236}">
                <a16:creationId xmlns:a16="http://schemas.microsoft.com/office/drawing/2014/main" id="{6826B1AE-FF9F-0E48-977A-3D84F3C6FAE1}"/>
              </a:ext>
            </a:extLst>
          </p:cNvPr>
          <p:cNvSpPr/>
          <p:nvPr/>
        </p:nvSpPr>
        <p:spPr>
          <a:xfrm>
            <a:off x="2980859" y="5532997"/>
            <a:ext cx="786355" cy="769299"/>
          </a:xfrm>
          <a:prstGeom prst="donut">
            <a:avLst>
              <a:gd name="adj" fmla="val 757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Donut 21">
            <a:extLst>
              <a:ext uri="{FF2B5EF4-FFF2-40B4-BE49-F238E27FC236}">
                <a16:creationId xmlns:a16="http://schemas.microsoft.com/office/drawing/2014/main" id="{209754C5-A681-284C-9B4F-6992243C150E}"/>
              </a:ext>
            </a:extLst>
          </p:cNvPr>
          <p:cNvSpPr/>
          <p:nvPr/>
        </p:nvSpPr>
        <p:spPr>
          <a:xfrm>
            <a:off x="3838124" y="5199701"/>
            <a:ext cx="786355" cy="769299"/>
          </a:xfrm>
          <a:prstGeom prst="donut">
            <a:avLst>
              <a:gd name="adj" fmla="val 772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00D822-FAB9-164F-9A97-24D1357CCC7E}"/>
              </a:ext>
            </a:extLst>
          </p:cNvPr>
          <p:cNvSpPr/>
          <p:nvPr/>
        </p:nvSpPr>
        <p:spPr>
          <a:xfrm>
            <a:off x="8449732" y="103823"/>
            <a:ext cx="3582281" cy="89379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D3D0A66-669D-1947-96D2-848F46D45C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4036" y="182937"/>
            <a:ext cx="712628" cy="40085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C6F3FBF-614A-2249-9A7A-1A3EF4F89E5D}"/>
              </a:ext>
            </a:extLst>
          </p:cNvPr>
          <p:cNvSpPr txBox="1"/>
          <p:nvPr/>
        </p:nvSpPr>
        <p:spPr>
          <a:xfrm>
            <a:off x="9773476" y="598147"/>
            <a:ext cx="875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Hyalella</a:t>
            </a:r>
            <a:r>
              <a:rPr lang="en-US" sz="1200" dirty="0"/>
              <a:t> </a:t>
            </a:r>
          </a:p>
        </p:txBody>
      </p:sp>
      <p:pic>
        <p:nvPicPr>
          <p:cNvPr id="29" name="Picture 28" descr="A picture containing animal&#10;&#10;Description automatically generated">
            <a:extLst>
              <a:ext uri="{FF2B5EF4-FFF2-40B4-BE49-F238E27FC236}">
                <a16:creationId xmlns:a16="http://schemas.microsoft.com/office/drawing/2014/main" id="{69B9E1D3-8806-F947-90CB-42B3B81AD5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7206" y="180022"/>
            <a:ext cx="712628" cy="40085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3EA3089-9593-A844-82C2-E9F503F71CE1}"/>
              </a:ext>
            </a:extLst>
          </p:cNvPr>
          <p:cNvSpPr txBox="1"/>
          <p:nvPr/>
        </p:nvSpPr>
        <p:spPr>
          <a:xfrm>
            <a:off x="10431353" y="582123"/>
            <a:ext cx="191376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Both species</a:t>
            </a:r>
          </a:p>
          <a:p>
            <a:pPr algn="ctr"/>
            <a:r>
              <a:rPr lang="en-US" sz="900" dirty="0"/>
              <a:t>(</a:t>
            </a:r>
            <a:r>
              <a:rPr lang="en-US" sz="900" i="1" dirty="0"/>
              <a:t>Hyalella</a:t>
            </a:r>
            <a:r>
              <a:rPr lang="en-US" sz="900" dirty="0"/>
              <a:t> and </a:t>
            </a:r>
            <a:r>
              <a:rPr lang="en-US" sz="900" i="1" dirty="0"/>
              <a:t>Gammarus</a:t>
            </a:r>
            <a:r>
              <a:rPr lang="en-US" sz="900" dirty="0"/>
              <a:t>) </a:t>
            </a:r>
          </a:p>
        </p:txBody>
      </p:sp>
      <p:pic>
        <p:nvPicPr>
          <p:cNvPr id="31" name="Picture 30" descr="A close up of a logo&#10;&#10;Description automatically generated">
            <a:extLst>
              <a:ext uri="{FF2B5EF4-FFF2-40B4-BE49-F238E27FC236}">
                <a16:creationId xmlns:a16="http://schemas.microsoft.com/office/drawing/2014/main" id="{472BA952-7F70-464C-B7E3-ED7116639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56" b="88889" l="9091" r="89394">
                        <a14:foregroundMark x1="16667" y1="48148" x2="15881" y2="36614"/>
                        <a14:foregroundMark x1="30057" y1="4251" x2="30277" y2="4272"/>
                        <a14:backgroundMark x1="10606" y1="18519" x2="28788" y2="7407"/>
                        <a14:backgroundMark x1="28788" y1="7407" x2="28788" y2="5556"/>
                        <a14:backgroundMark x1="28788" y1="7407" x2="48485" y2="3704"/>
                        <a14:backgroundMark x1="48485" y1="3704" x2="53030" y2="5556"/>
                        <a14:backgroundMark x1="46970" y1="5556" x2="60606" y2="20370"/>
                        <a14:backgroundMark x1="57576" y1="16667" x2="62121" y2="370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27302" y="180411"/>
            <a:ext cx="537796" cy="44001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2A047FD-02F8-D34C-B328-3816DAF25AF1}"/>
              </a:ext>
            </a:extLst>
          </p:cNvPr>
          <p:cNvSpPr txBox="1"/>
          <p:nvPr/>
        </p:nvSpPr>
        <p:spPr>
          <a:xfrm>
            <a:off x="8519802" y="612504"/>
            <a:ext cx="13784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Neither species 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1664BE-FE17-EF43-9008-2CDE3B557989}"/>
              </a:ext>
            </a:extLst>
          </p:cNvPr>
          <p:cNvSpPr txBox="1"/>
          <p:nvPr/>
        </p:nvSpPr>
        <p:spPr>
          <a:xfrm>
            <a:off x="278296" y="180022"/>
            <a:ext cx="4837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Hyalella</a:t>
            </a:r>
            <a:r>
              <a:rPr lang="en-US" dirty="0"/>
              <a:t> found across more sites than </a:t>
            </a:r>
            <a:r>
              <a:rPr lang="en-US" i="1" dirty="0"/>
              <a:t>Gammarus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8/16 sites show </a:t>
            </a:r>
            <a:r>
              <a:rPr lang="en-US" i="1" dirty="0"/>
              <a:t>Hyalella</a:t>
            </a:r>
            <a:r>
              <a:rPr lang="en-US" dirty="0"/>
              <a:t>, 50%</a:t>
            </a:r>
          </a:p>
          <a:p>
            <a:pPr lvl="1"/>
            <a:r>
              <a:rPr lang="en-US" dirty="0"/>
              <a:t>2/16 sites show </a:t>
            </a:r>
            <a:r>
              <a:rPr lang="en-US" i="1" dirty="0"/>
              <a:t>Gammarus</a:t>
            </a:r>
            <a:r>
              <a:rPr lang="en-US" dirty="0"/>
              <a:t>, 12%</a:t>
            </a:r>
          </a:p>
          <a:p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A418F5DD-37FD-E040-927F-A39FE6282984}"/>
              </a:ext>
            </a:extLst>
          </p:cNvPr>
          <p:cNvSpPr/>
          <p:nvPr/>
        </p:nvSpPr>
        <p:spPr>
          <a:xfrm>
            <a:off x="6563638" y="2563727"/>
            <a:ext cx="939452" cy="542728"/>
          </a:xfrm>
          <a:prstGeom prst="frame">
            <a:avLst>
              <a:gd name="adj1" fmla="val 447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Frame 23">
            <a:extLst>
              <a:ext uri="{FF2B5EF4-FFF2-40B4-BE49-F238E27FC236}">
                <a16:creationId xmlns:a16="http://schemas.microsoft.com/office/drawing/2014/main" id="{7679D7D0-FAEA-9846-9F3C-124F6352D8F3}"/>
              </a:ext>
            </a:extLst>
          </p:cNvPr>
          <p:cNvSpPr/>
          <p:nvPr/>
        </p:nvSpPr>
        <p:spPr>
          <a:xfrm>
            <a:off x="2632225" y="5021436"/>
            <a:ext cx="939452" cy="422731"/>
          </a:xfrm>
          <a:prstGeom prst="frame">
            <a:avLst>
              <a:gd name="adj1" fmla="val 563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Donut 25">
            <a:extLst>
              <a:ext uri="{FF2B5EF4-FFF2-40B4-BE49-F238E27FC236}">
                <a16:creationId xmlns:a16="http://schemas.microsoft.com/office/drawing/2014/main" id="{451FC654-8588-D049-A2D7-26E4ED641740}"/>
              </a:ext>
            </a:extLst>
          </p:cNvPr>
          <p:cNvSpPr/>
          <p:nvPr/>
        </p:nvSpPr>
        <p:spPr>
          <a:xfrm>
            <a:off x="609833" y="3357512"/>
            <a:ext cx="875255" cy="846544"/>
          </a:xfrm>
          <a:prstGeom prst="donut">
            <a:avLst>
              <a:gd name="adj" fmla="val 6955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Donut 27">
            <a:extLst>
              <a:ext uri="{FF2B5EF4-FFF2-40B4-BE49-F238E27FC236}">
                <a16:creationId xmlns:a16="http://schemas.microsoft.com/office/drawing/2014/main" id="{F6727B93-E0C4-B844-AAB8-3F2366583E35}"/>
              </a:ext>
            </a:extLst>
          </p:cNvPr>
          <p:cNvSpPr/>
          <p:nvPr/>
        </p:nvSpPr>
        <p:spPr>
          <a:xfrm>
            <a:off x="5866012" y="4737253"/>
            <a:ext cx="875255" cy="846544"/>
          </a:xfrm>
          <a:prstGeom prst="donut">
            <a:avLst>
              <a:gd name="adj" fmla="val 864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76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20" grpId="0" animBg="1"/>
      <p:bldP spid="21" grpId="0" animBg="1"/>
      <p:bldP spid="22" grpId="0" animBg="1"/>
      <p:bldP spid="26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5FCA3D6D-3344-9A4C-97BD-C1A318BBD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523" y="78228"/>
            <a:ext cx="5019882" cy="3325672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48D0F25-2886-244D-9953-723B31B2E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118" y="90778"/>
            <a:ext cx="5019882" cy="3338222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915CCC2-3BDE-344D-B8C3-D49164393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118" y="3519779"/>
            <a:ext cx="5019881" cy="3338221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CCADE2B9-CFFE-6C45-9C09-B493E4C0E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4523" y="3504300"/>
            <a:ext cx="5019881" cy="327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393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C0C4AC3E-8E69-C24F-B825-A3802A7D4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193" y="1149089"/>
            <a:ext cx="7423613" cy="4559822"/>
          </a:xfrm>
          <a:prstGeom prst="rect">
            <a:avLst/>
          </a:prstGeom>
        </p:spPr>
      </p:pic>
      <p:pic>
        <p:nvPicPr>
          <p:cNvPr id="7" name="Picture 6" descr="A picture containing animal&#10;&#10;Description automatically generated">
            <a:extLst>
              <a:ext uri="{FF2B5EF4-FFF2-40B4-BE49-F238E27FC236}">
                <a16:creationId xmlns:a16="http://schemas.microsoft.com/office/drawing/2014/main" id="{550D4F81-A34D-2B4F-9457-8B80599D6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0855" y="3937871"/>
            <a:ext cx="609600" cy="342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E65540-1326-704A-A41E-0279E0A6FA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3766421"/>
            <a:ext cx="609600" cy="342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C6DB00-7027-6645-9C25-6EF7F85A4EA8}"/>
              </a:ext>
            </a:extLst>
          </p:cNvPr>
          <p:cNvSpPr txBox="1"/>
          <p:nvPr/>
        </p:nvSpPr>
        <p:spPr>
          <a:xfrm>
            <a:off x="2384193" y="5829447"/>
            <a:ext cx="69143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*Error bars account for one standard error</a:t>
            </a:r>
          </a:p>
        </p:txBody>
      </p:sp>
    </p:spTree>
    <p:extLst>
      <p:ext uri="{BB962C8B-B14F-4D97-AF65-F5344CB8AC3E}">
        <p14:creationId xmlns:p14="http://schemas.microsoft.com/office/powerpoint/2010/main" val="1591295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9F6AB3AB-C749-8740-97AD-BA937C26B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48" y="63028"/>
            <a:ext cx="5701752" cy="3365972"/>
          </a:xfrm>
          <a:prstGeom prst="rect">
            <a:avLst/>
          </a:prstGeom>
        </p:spPr>
      </p:pic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BA37C0CB-3EE6-9347-843C-8F695E6E5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815" y="63028"/>
            <a:ext cx="5632171" cy="3365972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520C5921-AEB8-0C41-A513-AC5F7F8DC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248" y="3595079"/>
            <a:ext cx="5701752" cy="3213909"/>
          </a:xfrm>
          <a:prstGeom prst="rect">
            <a:avLst/>
          </a:prstGeom>
        </p:spPr>
      </p:pic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BD9C2BAA-63FE-CC42-BD2A-3C4F38AFE3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9815" y="3590800"/>
            <a:ext cx="5447717" cy="32181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87515B-71F8-314C-97D5-DC058B40DF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1643" y="802822"/>
            <a:ext cx="1053727" cy="6631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3D669A-A8FB-F442-AE8C-06891B90A0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1643" y="4322537"/>
            <a:ext cx="1005657" cy="632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7F2FD1-757D-0F45-A804-FCC9A08B6E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3805" y="802821"/>
            <a:ext cx="1053727" cy="6631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C83FB5-295E-FB46-89A4-E5A3E900D0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3395" y="4290813"/>
            <a:ext cx="990953" cy="62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45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BDA2A38E-79B3-A645-ACC5-B1AF5C03B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831" y="735935"/>
            <a:ext cx="10512338" cy="53861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682AA7-333F-0A4F-9191-C9DE4AC13B01}"/>
              </a:ext>
            </a:extLst>
          </p:cNvPr>
          <p:cNvSpPr txBox="1"/>
          <p:nvPr/>
        </p:nvSpPr>
        <p:spPr>
          <a:xfrm>
            <a:off x="515389" y="6122064"/>
            <a:ext cx="4987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*Error bars account for one standard error</a:t>
            </a:r>
          </a:p>
          <a:p>
            <a:r>
              <a:rPr lang="en-US" sz="1600" dirty="0"/>
              <a:t>P&lt;0.0001 for temp x population </a:t>
            </a:r>
          </a:p>
        </p:txBody>
      </p:sp>
    </p:spTree>
    <p:extLst>
      <p:ext uri="{BB962C8B-B14F-4D97-AF65-F5344CB8AC3E}">
        <p14:creationId xmlns:p14="http://schemas.microsoft.com/office/powerpoint/2010/main" val="3352201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87B4E-EAEE-7944-9A85-E87C578B2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4AC6728-E853-4E33-9CE5-F694AA39AA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2885844"/>
              </p:ext>
            </p:extLst>
          </p:nvPr>
        </p:nvGraphicFramePr>
        <p:xfrm>
          <a:off x="432261" y="1280160"/>
          <a:ext cx="11421687" cy="5212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ross 3">
            <a:extLst>
              <a:ext uri="{FF2B5EF4-FFF2-40B4-BE49-F238E27FC236}">
                <a16:creationId xmlns:a16="http://schemas.microsoft.com/office/drawing/2014/main" id="{F6826008-6070-EC40-B2B2-36F1217EF2E2}"/>
              </a:ext>
            </a:extLst>
          </p:cNvPr>
          <p:cNvSpPr/>
          <p:nvPr/>
        </p:nvSpPr>
        <p:spPr>
          <a:xfrm rot="18943276">
            <a:off x="569066" y="2943697"/>
            <a:ext cx="646587" cy="654977"/>
          </a:xfrm>
          <a:prstGeom prst="plus">
            <a:avLst>
              <a:gd name="adj" fmla="val 4444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261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6BE3C-1E9F-2A47-A0B3-46E8C8B26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404" y="242066"/>
            <a:ext cx="5120114" cy="926951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Thank you! 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F4F2FFE-C80A-DD41-AB1C-977AAEAC7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732" y="2575042"/>
            <a:ext cx="7261458" cy="54304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/>
              <a:t>Special thanks to…</a:t>
            </a:r>
          </a:p>
          <a:p>
            <a:pPr marL="0" indent="0">
              <a:buNone/>
            </a:pPr>
            <a:r>
              <a:rPr lang="en-US" sz="2600" dirty="0"/>
              <a:t>Northern Arizona University</a:t>
            </a:r>
          </a:p>
          <a:p>
            <a:pPr marL="0" indent="0">
              <a:buNone/>
            </a:pPr>
            <a:r>
              <a:rPr lang="en-US" sz="2600" dirty="0"/>
              <a:t>Hooper Undergrad Research Award</a:t>
            </a:r>
          </a:p>
          <a:p>
            <a:pPr marL="0" indent="0">
              <a:buNone/>
            </a:pPr>
            <a:r>
              <a:rPr lang="en-US" sz="2600" dirty="0"/>
              <a:t>NASA Space Grant Consortium</a:t>
            </a:r>
          </a:p>
          <a:p>
            <a:pPr marL="0" indent="0">
              <a:buNone/>
            </a:pPr>
            <a:r>
              <a:rPr lang="en-US" sz="2600" dirty="0"/>
              <a:t>Dr. Rebecca Best</a:t>
            </a:r>
          </a:p>
          <a:p>
            <a:pPr marL="0" indent="0">
              <a:buNone/>
            </a:pPr>
            <a:r>
              <a:rPr lang="en-US" sz="2600" dirty="0"/>
              <a:t>Dr. Becky </a:t>
            </a:r>
            <a:r>
              <a:rPr lang="en-US" sz="2600" dirty="0" err="1"/>
              <a:t>Beresic</a:t>
            </a:r>
            <a:r>
              <a:rPr lang="en-US" sz="2600" dirty="0"/>
              <a:t>-Perrins</a:t>
            </a:r>
          </a:p>
          <a:p>
            <a:pPr marL="0" indent="0">
              <a:buNone/>
            </a:pPr>
            <a:r>
              <a:rPr lang="en-US" sz="2600" dirty="0" err="1"/>
              <a:t>Aibhlin</a:t>
            </a:r>
            <a:r>
              <a:rPr lang="en-US" sz="2600" dirty="0"/>
              <a:t> Ryan, Morgan Andrews, Joshua </a:t>
            </a:r>
            <a:r>
              <a:rPr lang="en-US" sz="2600" dirty="0" err="1"/>
              <a:t>Rihs</a:t>
            </a:r>
            <a:r>
              <a:rPr lang="en-US" sz="2600" dirty="0"/>
              <a:t>, Todd and Michelle Sarantopulos, and everyone who lent a hand in the field or lab! 	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12" name="Picture 11" descr="A person standing next to a tree&#10;&#10;Description automatically generated">
            <a:extLst>
              <a:ext uri="{FF2B5EF4-FFF2-40B4-BE49-F238E27FC236}">
                <a16:creationId xmlns:a16="http://schemas.microsoft.com/office/drawing/2014/main" id="{B7E370B5-6123-AC48-A384-A577562E78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7715E9B5-760C-AF45-B416-A274E44D4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" y="1360890"/>
            <a:ext cx="1080731" cy="763717"/>
          </a:xfrm>
          <a:prstGeom prst="rect">
            <a:avLst/>
          </a:prstGeom>
        </p:spPr>
      </p:pic>
      <p:pic>
        <p:nvPicPr>
          <p:cNvPr id="17" name="Picture 4" descr="NASA Insignia Color">
            <a:extLst>
              <a:ext uri="{FF2B5EF4-FFF2-40B4-BE49-F238E27FC236}">
                <a16:creationId xmlns:a16="http://schemas.microsoft.com/office/drawing/2014/main" id="{809BCAA1-EAC9-0F4B-9009-40AA90735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9801" y="1264953"/>
            <a:ext cx="1116801" cy="92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AZSGC_sunset">
            <a:extLst>
              <a:ext uri="{FF2B5EF4-FFF2-40B4-BE49-F238E27FC236}">
                <a16:creationId xmlns:a16="http://schemas.microsoft.com/office/drawing/2014/main" id="{3150F6B0-B0E5-6242-B458-404D5A538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4220353" y="1124768"/>
            <a:ext cx="653520" cy="10957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4697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arthropod, animal, invertebrate&#10;&#10;Description automatically generated">
            <a:extLst>
              <a:ext uri="{FF2B5EF4-FFF2-40B4-BE49-F238E27FC236}">
                <a16:creationId xmlns:a16="http://schemas.microsoft.com/office/drawing/2014/main" id="{DAC225EC-CA71-7C4E-A936-9654A7062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53" b="89412" l="9920" r="96381">
                        <a14:foregroundMark x1="30965" y1="19765" x2="78016" y2="22353"/>
                        <a14:foregroundMark x1="78016" y1="22353" x2="79893" y2="37882"/>
                        <a14:foregroundMark x1="42225" y1="11529" x2="63539" y2="8941"/>
                        <a14:foregroundMark x1="63539" y1="8941" x2="77346" y2="19765"/>
                        <a14:foregroundMark x1="65013" y1="18824" x2="67024" y2="26118"/>
                        <a14:foregroundMark x1="48391" y1="14353" x2="69571" y2="15059"/>
                        <a14:foregroundMark x1="65013" y1="23294" x2="66488" y2="21412"/>
                        <a14:foregroundMark x1="78772" y1="76078" x2="85121" y2="51765"/>
                        <a14:foregroundMark x1="76273" y1="85647" x2="78393" y2="77530"/>
                        <a14:foregroundMark x1="85121" y1="51765" x2="80965" y2="39529"/>
                        <a14:foregroundMark x1="46381" y1="44941" x2="46381" y2="32471"/>
                        <a14:foregroundMark x1="49464" y1="45882" x2="48928" y2="23294"/>
                        <a14:foregroundMark x1="52011" y1="45882" x2="52011" y2="32471"/>
                        <a14:foregroundMark x1="92802" y1="66462" x2="87668" y2="59529"/>
                        <a14:foregroundMark x1="81501" y1="36941" x2="85121" y2="55059"/>
                        <a14:foregroundMark x1="86595" y1="36941" x2="90214" y2="59529"/>
                        <a14:foregroundMark x1="62869" y1="16941" x2="71180" y2="26824"/>
                        <a14:foregroundMark x1="67560" y1="17882" x2="65416" y2="22353"/>
                        <a14:foregroundMark x1="52547" y1="32471" x2="65416" y2="37882"/>
                        <a14:foregroundMark x1="72654" y1="9412" x2="59249" y2="2353"/>
                        <a14:foregroundMark x1="71046" y1="24000" x2="64343" y2="22118"/>
                        <a14:backgroundMark x1="29893" y1="21412" x2="30397" y2="21299"/>
                        <a14:backgroundMark x1="68574" y1="17775" x2="69586" y2="17875"/>
                        <a14:backgroundMark x1="93298" y1="71294" x2="97989" y2="78588"/>
                        <a14:backgroundMark x1="92225" y1="67765" x2="95442" y2="69412"/>
                        <a14:backgroundMark x1="78418" y1="74824" x2="74263" y2="71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70949" flipH="1">
            <a:off x="3265625" y="2456257"/>
            <a:ext cx="2521824" cy="1552765"/>
          </a:xfrm>
          <a:prstGeom prst="rect">
            <a:avLst/>
          </a:prstGeom>
          <a:noFill/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F19B173-29C8-5E48-ACA2-6A8E1D722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4636" y="2965524"/>
            <a:ext cx="3138925" cy="926951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415906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F210B-DA41-F84F-B072-00B94EFC8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42" y="227467"/>
            <a:ext cx="10515600" cy="715068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Freshwater Ecosystems in Arizona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0C5FB-9C43-0344-B321-15271E98C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394" y="1212949"/>
            <a:ext cx="5374121" cy="4623934"/>
          </a:xfrm>
        </p:spPr>
        <p:txBody>
          <a:bodyPr/>
          <a:lstStyle/>
          <a:p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Thousands of freshwater systems in Arizona </a:t>
            </a:r>
          </a:p>
          <a:p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Rising water temperatures accelerated from climate change are stressors for aquatic life </a:t>
            </a:r>
          </a:p>
          <a:p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Aquatic invertebrates, such as </a:t>
            </a:r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amphipods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are important in aquatic food webs</a:t>
            </a:r>
          </a:p>
          <a:p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FC87D6-A1BC-0849-841C-BAC7B297D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106" y="4435379"/>
            <a:ext cx="3101894" cy="18766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843464-B923-5346-8676-1D3416571DE1}"/>
              </a:ext>
            </a:extLst>
          </p:cNvPr>
          <p:cNvSpPr txBox="1"/>
          <p:nvPr/>
        </p:nvSpPr>
        <p:spPr>
          <a:xfrm>
            <a:off x="2994106" y="6353534"/>
            <a:ext cx="1338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livefins.com</a:t>
            </a:r>
            <a:endParaRPr lang="en-US" sz="1200" dirty="0"/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3777C51F-3A65-914F-8658-F8FF42ACE4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17"/>
          <a:stretch/>
        </p:blipFill>
        <p:spPr>
          <a:xfrm>
            <a:off x="6585635" y="1369557"/>
            <a:ext cx="5423095" cy="49424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20D93E-5C51-6B4D-B5BA-BF9FB3618666}"/>
              </a:ext>
            </a:extLst>
          </p:cNvPr>
          <p:cNvSpPr txBox="1"/>
          <p:nvPr/>
        </p:nvSpPr>
        <p:spPr>
          <a:xfrm>
            <a:off x="6725335" y="6394596"/>
            <a:ext cx="1807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nps.htm</a:t>
            </a:r>
            <a:endParaRPr lang="en-US" sz="1200" dirty="0"/>
          </a:p>
        </p:txBody>
      </p:sp>
      <p:sp>
        <p:nvSpPr>
          <p:cNvPr id="11" name="Donut 10">
            <a:extLst>
              <a:ext uri="{FF2B5EF4-FFF2-40B4-BE49-F238E27FC236}">
                <a16:creationId xmlns:a16="http://schemas.microsoft.com/office/drawing/2014/main" id="{9D4EDF67-3F8E-EC4B-B973-B46B4E6CD4B9}"/>
              </a:ext>
            </a:extLst>
          </p:cNvPr>
          <p:cNvSpPr/>
          <p:nvPr/>
        </p:nvSpPr>
        <p:spPr>
          <a:xfrm>
            <a:off x="8379918" y="4435379"/>
            <a:ext cx="817976" cy="175647"/>
          </a:xfrm>
          <a:prstGeom prst="donut">
            <a:avLst>
              <a:gd name="adj" fmla="val 1406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86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943907B-AAD6-4044-B311-9726ACC68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000" r="92778">
                        <a14:foregroundMark x1="7803" y1="49315" x2="9556" y2="49783"/>
                        <a14:foregroundMark x1="92778" y1="49130" x2="84939" y2="49595"/>
                        <a14:backgroundMark x1="83889" y1="47609" x2="80667" y2="51957"/>
                        <a14:backgroundMark x1="5667" y1="46957" x2="6778" y2="504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785" y="3146560"/>
            <a:ext cx="4911335" cy="2510238"/>
          </a:xfrm>
          <a:prstGeom prst="rect">
            <a:avLst/>
          </a:prstGeom>
        </p:spPr>
      </p:pic>
      <p:pic>
        <p:nvPicPr>
          <p:cNvPr id="7" name="Picture 6" descr="A picture containing animal, arthropod, invertebrate&#10;&#10;Description automatically generated">
            <a:extLst>
              <a:ext uri="{FF2B5EF4-FFF2-40B4-BE49-F238E27FC236}">
                <a16:creationId xmlns:a16="http://schemas.microsoft.com/office/drawing/2014/main" id="{9C2E99F6-04EE-714F-8566-1C13080DC7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24" b="92857" l="6250" r="90000">
                        <a14:foregroundMark x1="8333" y1="74339" x2="8333" y2="74339"/>
                        <a14:foregroundMark x1="6250" y1="75926" x2="10000" y2="66402"/>
                        <a14:foregroundMark x1="17917" y1="92857" x2="18333" y2="743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7100" y="2642015"/>
            <a:ext cx="1439232" cy="1133395"/>
          </a:xfrm>
          <a:prstGeom prst="rect">
            <a:avLst/>
          </a:prstGeom>
        </p:spPr>
      </p:pic>
      <p:sp>
        <p:nvSpPr>
          <p:cNvPr id="8" name="Up Arrow 7">
            <a:extLst>
              <a:ext uri="{FF2B5EF4-FFF2-40B4-BE49-F238E27FC236}">
                <a16:creationId xmlns:a16="http://schemas.microsoft.com/office/drawing/2014/main" id="{6C352416-E7B1-2040-AF10-3685AE54AEF2}"/>
              </a:ext>
            </a:extLst>
          </p:cNvPr>
          <p:cNvSpPr/>
          <p:nvPr/>
        </p:nvSpPr>
        <p:spPr>
          <a:xfrm rot="20262405">
            <a:off x="5321881" y="1555288"/>
            <a:ext cx="177964" cy="12827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 Arrow 13">
            <a:extLst>
              <a:ext uri="{FF2B5EF4-FFF2-40B4-BE49-F238E27FC236}">
                <a16:creationId xmlns:a16="http://schemas.microsoft.com/office/drawing/2014/main" id="{66EA233A-BC07-2C4B-8783-622BAD67A528}"/>
              </a:ext>
            </a:extLst>
          </p:cNvPr>
          <p:cNvSpPr/>
          <p:nvPr/>
        </p:nvSpPr>
        <p:spPr>
          <a:xfrm rot="14760110">
            <a:off x="4505202" y="2932211"/>
            <a:ext cx="177964" cy="12827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fish swimming under water&#10;&#10;Description automatically generated">
            <a:extLst>
              <a:ext uri="{FF2B5EF4-FFF2-40B4-BE49-F238E27FC236}">
                <a16:creationId xmlns:a16="http://schemas.microsoft.com/office/drawing/2014/main" id="{03CD687A-BDFA-D546-88AD-5AC7248D79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46" b="89782" l="8929" r="91770">
                        <a14:foregroundMark x1="91770" y1="43597" x2="87267" y2="44414"/>
                        <a14:backgroundMark x1="7764" y1="78883" x2="8540" y2="82425"/>
                        <a14:backgroundMark x1="7764" y1="85014" x2="7764" y2="83243"/>
                        <a14:backgroundMark x1="8773" y1="85014" x2="8773" y2="85014"/>
                        <a14:backgroundMark x1="7997" y1="83243" x2="9006" y2="862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8933" y="-274159"/>
            <a:ext cx="4017845" cy="228967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161679A-5BCD-B64B-AAA8-F94A5DD6FC54}"/>
              </a:ext>
            </a:extLst>
          </p:cNvPr>
          <p:cNvSpPr txBox="1"/>
          <p:nvPr/>
        </p:nvSpPr>
        <p:spPr>
          <a:xfrm>
            <a:off x="1752199" y="5140226"/>
            <a:ext cx="8790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USGS.gov</a:t>
            </a:r>
            <a:endParaRPr lang="en-US" sz="9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5B64E3-47EA-D943-966F-0B145C386B23}"/>
              </a:ext>
            </a:extLst>
          </p:cNvPr>
          <p:cNvSpPr txBox="1"/>
          <p:nvPr/>
        </p:nvSpPr>
        <p:spPr>
          <a:xfrm>
            <a:off x="3324068" y="1822282"/>
            <a:ext cx="911326" cy="236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joelsart.com</a:t>
            </a:r>
            <a:endParaRPr lang="en-US" sz="9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8BE41F-1B94-9B42-B291-6F48D3610139}"/>
              </a:ext>
            </a:extLst>
          </p:cNvPr>
          <p:cNvSpPr txBox="1"/>
          <p:nvPr/>
        </p:nvSpPr>
        <p:spPr>
          <a:xfrm>
            <a:off x="5810307" y="3429000"/>
            <a:ext cx="8554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USGS.gov</a:t>
            </a:r>
            <a:endParaRPr lang="en-US" sz="900" dirty="0"/>
          </a:p>
        </p:txBody>
      </p:sp>
      <p:pic>
        <p:nvPicPr>
          <p:cNvPr id="23" name="Picture 22" descr="A close up of a fish&#10;&#10;Description automatically generated">
            <a:extLst>
              <a:ext uri="{FF2B5EF4-FFF2-40B4-BE49-F238E27FC236}">
                <a16:creationId xmlns:a16="http://schemas.microsoft.com/office/drawing/2014/main" id="{E8127357-D0FC-9C47-BF4C-1E19246B8F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32" b="89384" l="9843" r="92913">
                        <a14:foregroundMark x1="90354" y1="32877" x2="87205" y2="52397"/>
                        <a14:foregroundMark x1="87795" y1="29452" x2="92913" y2="47945"/>
                        <a14:foregroundMark x1="47441" y1="79795" x2="39961" y2="643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6821" y="4808254"/>
            <a:ext cx="2754800" cy="1583468"/>
          </a:xfrm>
          <a:prstGeom prst="rect">
            <a:avLst/>
          </a:prstGeom>
        </p:spPr>
      </p:pic>
      <p:sp>
        <p:nvSpPr>
          <p:cNvPr id="24" name="Up Arrow 23">
            <a:extLst>
              <a:ext uri="{FF2B5EF4-FFF2-40B4-BE49-F238E27FC236}">
                <a16:creationId xmlns:a16="http://schemas.microsoft.com/office/drawing/2014/main" id="{522FFB89-BE83-8E45-A2E5-0AA400F86EF7}"/>
              </a:ext>
            </a:extLst>
          </p:cNvPr>
          <p:cNvSpPr/>
          <p:nvPr/>
        </p:nvSpPr>
        <p:spPr>
          <a:xfrm rot="9989547">
            <a:off x="5883830" y="3719409"/>
            <a:ext cx="177964" cy="12827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46E88E-1F9F-8D4E-81AB-216B8798EA4B}"/>
              </a:ext>
            </a:extLst>
          </p:cNvPr>
          <p:cNvSpPr txBox="1"/>
          <p:nvPr/>
        </p:nvSpPr>
        <p:spPr>
          <a:xfrm>
            <a:off x="6795141" y="6049617"/>
            <a:ext cx="9662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inthecurrent.org</a:t>
            </a:r>
            <a:endParaRPr lang="en-US" sz="900" dirty="0"/>
          </a:p>
        </p:txBody>
      </p:sp>
      <p:pic>
        <p:nvPicPr>
          <p:cNvPr id="27" name="Picture 26" descr="A close up of a fish&#10;&#10;Description automatically generated">
            <a:extLst>
              <a:ext uri="{FF2B5EF4-FFF2-40B4-BE49-F238E27FC236}">
                <a16:creationId xmlns:a16="http://schemas.microsoft.com/office/drawing/2014/main" id="{B931B6D4-D268-A742-B73F-7ED76CEDE3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80" b="89945" l="2554" r="90610">
                        <a14:foregroundMark x1="10708" y1="57989" x2="7002" y2="49449"/>
                        <a14:foregroundMark x1="7002" y1="49449" x2="5307" y2="59750"/>
                        <a14:foregroundMark x1="5189" y1="61901" x2="5189" y2="72039"/>
                        <a14:foregroundMark x1="5189" y1="72039" x2="9390" y2="73967"/>
                        <a14:foregroundMark x1="2460" y1="41338" x2="4119" y2="51928"/>
                        <a14:foregroundMark x1="4119" y1="51928" x2="5189" y2="54959"/>
                        <a14:foregroundMark x1="90610" y1="48760" x2="88715" y2="46556"/>
                        <a14:foregroundMark x1="8072" y1="53581" x2="20511" y2="58678"/>
                        <a14:foregroundMark x1="20511" y1="58678" x2="27842" y2="54959"/>
                        <a14:foregroundMark x1="27842" y1="54545" x2="24610" y2="54720"/>
                        <a14:foregroundMark x1="12273" y1="61157" x2="7070" y2="47069"/>
                        <a14:foregroundMark x1="66639" y1="74380" x2="64498" y2="77824"/>
                        <a14:foregroundMark x1="5437" y1="46143" x2="3377" y2="41736"/>
                        <a14:foregroundMark x1="66063" y1="76584" x2="64745" y2="77824"/>
                        <a14:foregroundMark x1="5189" y1="56336" x2="5766" y2="66667"/>
                        <a14:foregroundMark x1="5766" y1="66667" x2="5437" y2="68595"/>
                        <a14:foregroundMark x1="14415" y1="58953" x2="8896" y2="52479"/>
                        <a14:foregroundMark x1="8896" y1="52479" x2="6609" y2="46417"/>
                        <a14:foregroundMark x1="12603" y1="61157" x2="5765" y2="45223"/>
                        <a14:foregroundMark x1="9195" y1="49964" x2="11602" y2="53734"/>
                        <a14:foregroundMark x1="11944" y1="54270" x2="16145" y2="56336"/>
                        <a14:foregroundMark x1="14391" y1="55155" x2="13756" y2="55234"/>
                        <a14:foregroundMark x1="28171" y1="53444" x2="24272" y2="53928"/>
                        <a14:foregroundMark x1="32290" y1="42011" x2="32290" y2="42011"/>
                        <a14:foregroundMark x1="89951" y1="48072" x2="90445" y2="51515"/>
                        <a14:backgroundMark x1="27842" y1="46970" x2="9638" y2="45730"/>
                        <a14:backgroundMark x1="9398" y1="47100" x2="11285" y2="48347"/>
                        <a14:backgroundMark x1="3624" y1="59780" x2="4030" y2="60773"/>
                        <a14:backgroundMark x1="165" y1="36915" x2="741" y2="47934"/>
                        <a14:backgroundMark x1="3048" y1="37328" x2="3538" y2="38937"/>
                        <a14:backgroundMark x1="90857" y1="53168" x2="88715" y2="59366"/>
                        <a14:backgroundMark x1="91351" y1="51377" x2="89786" y2="54959"/>
                        <a14:backgroundMark x1="3390" y1="39139" x2="2306" y2="37328"/>
                        <a14:backgroundMark x1="2718" y1="37879" x2="10214" y2="48485"/>
                        <a14:backgroundMark x1="26129" y1="51653" x2="14415" y2="51653"/>
                        <a14:backgroundMark x1="12356" y1="52066" x2="18534" y2="54683"/>
                        <a14:backgroundMark x1="18534" y1="54683" x2="23558" y2="52893"/>
                        <a14:backgroundMark x1="24300" y1="53994" x2="19110" y2="55510"/>
                        <a14:backgroundMark x1="1483" y1="45592" x2="2142" y2="655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1349" y="808383"/>
            <a:ext cx="4294984" cy="256849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7052DBD-7F88-D34C-8966-2C87B274BDD0}"/>
              </a:ext>
            </a:extLst>
          </p:cNvPr>
          <p:cNvSpPr txBox="1"/>
          <p:nvPr/>
        </p:nvSpPr>
        <p:spPr>
          <a:xfrm>
            <a:off x="9732021" y="2946338"/>
            <a:ext cx="10261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inthecurrent.org</a:t>
            </a:r>
            <a:endParaRPr lang="en-US" sz="900" dirty="0"/>
          </a:p>
        </p:txBody>
      </p:sp>
      <p:sp>
        <p:nvSpPr>
          <p:cNvPr id="29" name="Up Arrow 28">
            <a:extLst>
              <a:ext uri="{FF2B5EF4-FFF2-40B4-BE49-F238E27FC236}">
                <a16:creationId xmlns:a16="http://schemas.microsoft.com/office/drawing/2014/main" id="{3DAC9F6C-3D08-3C4E-B743-72D400C21996}"/>
              </a:ext>
            </a:extLst>
          </p:cNvPr>
          <p:cNvSpPr/>
          <p:nvPr/>
        </p:nvSpPr>
        <p:spPr>
          <a:xfrm rot="4618459">
            <a:off x="6943190" y="2273965"/>
            <a:ext cx="177964" cy="12827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563FBB6-4B91-7C44-B2A9-2595F5E895AD}"/>
              </a:ext>
            </a:extLst>
          </p:cNvPr>
          <p:cNvSpPr txBox="1"/>
          <p:nvPr/>
        </p:nvSpPr>
        <p:spPr>
          <a:xfrm>
            <a:off x="10267290" y="6391722"/>
            <a:ext cx="1789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*Not to scale </a:t>
            </a:r>
          </a:p>
        </p:txBody>
      </p:sp>
    </p:spTree>
    <p:extLst>
      <p:ext uri="{BB962C8B-B14F-4D97-AF65-F5344CB8AC3E}">
        <p14:creationId xmlns:p14="http://schemas.microsoft.com/office/powerpoint/2010/main" val="324506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9" grpId="0"/>
      <p:bldP spid="20" grpId="0"/>
      <p:bldP spid="24" grpId="0" animBg="1"/>
      <p:bldP spid="25" grpId="0"/>
      <p:bldP spid="28" grpId="0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C0770-6870-D54E-A654-99FBF2690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0825" y="708992"/>
            <a:ext cx="4911175" cy="269535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b="1" i="1" u="sng" dirty="0">
                <a:solidFill>
                  <a:srgbClr val="C00000"/>
                </a:solidFill>
              </a:rPr>
              <a:t>Hyalella azteca</a:t>
            </a:r>
          </a:p>
          <a:p>
            <a:pPr>
              <a:lnSpc>
                <a:spcPct val="120000"/>
              </a:lnSpc>
            </a:pPr>
            <a:r>
              <a:rPr lang="en-US" b="1" dirty="0"/>
              <a:t>Native </a:t>
            </a:r>
            <a:r>
              <a:rPr lang="en-US" dirty="0"/>
              <a:t>species in AZ</a:t>
            </a:r>
          </a:p>
          <a:p>
            <a:pPr>
              <a:lnSpc>
                <a:spcPct val="120000"/>
              </a:lnSpc>
            </a:pPr>
            <a:r>
              <a:rPr lang="en-US" dirty="0"/>
              <a:t>4-8 mm long at maturity</a:t>
            </a:r>
          </a:p>
          <a:p>
            <a:pPr>
              <a:lnSpc>
                <a:spcPct val="120000"/>
              </a:lnSpc>
            </a:pPr>
            <a:r>
              <a:rPr lang="en-US" dirty="0"/>
              <a:t>Survives at 10°C - 33.5°C</a:t>
            </a:r>
          </a:p>
          <a:p>
            <a:pPr>
              <a:lnSpc>
                <a:spcPct val="120000"/>
              </a:lnSpc>
            </a:pPr>
            <a:r>
              <a:rPr lang="en-US" dirty="0"/>
              <a:t>Lives in a wide range of habitats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FD4BB0-657F-1B4F-A0D5-274CB696D64D}"/>
              </a:ext>
            </a:extLst>
          </p:cNvPr>
          <p:cNvSpPr txBox="1"/>
          <p:nvPr/>
        </p:nvSpPr>
        <p:spPr>
          <a:xfrm>
            <a:off x="261877" y="751344"/>
            <a:ext cx="65134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600" b="1" i="1" u="sng" dirty="0">
                <a:solidFill>
                  <a:srgbClr val="0070C0"/>
                </a:solidFill>
              </a:rPr>
              <a:t>Gammarus lacustris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600" b="1" dirty="0"/>
              <a:t>Introduced </a:t>
            </a:r>
            <a:r>
              <a:rPr lang="en-US" sz="2600" dirty="0"/>
              <a:t>species in AZ </a:t>
            </a:r>
            <a:r>
              <a:rPr lang="en-US" sz="2400" dirty="0"/>
              <a:t>between 1967-1968 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600" dirty="0"/>
              <a:t>12-18 mm long at maturity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600" dirty="0"/>
              <a:t>Survives at or below 20°C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600" dirty="0"/>
              <a:t>Restricted habitat</a:t>
            </a:r>
          </a:p>
          <a:p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050F3B6-68C0-BD40-A0EF-7404C76490B3}"/>
              </a:ext>
            </a:extLst>
          </p:cNvPr>
          <p:cNvGrpSpPr/>
          <p:nvPr/>
        </p:nvGrpSpPr>
        <p:grpSpPr>
          <a:xfrm>
            <a:off x="3875314" y="3570515"/>
            <a:ext cx="4441371" cy="2941351"/>
            <a:chOff x="3808630" y="3944065"/>
            <a:chExt cx="3356081" cy="2329842"/>
          </a:xfrm>
        </p:grpSpPr>
        <p:pic>
          <p:nvPicPr>
            <p:cNvPr id="11" name="Picture 10" descr="A picture containing yellow, wall, sky, animal&#10;&#10;Description automatically generated">
              <a:extLst>
                <a:ext uri="{FF2B5EF4-FFF2-40B4-BE49-F238E27FC236}">
                  <a16:creationId xmlns:a16="http://schemas.microsoft.com/office/drawing/2014/main" id="{E2696CB9-C16D-5948-B076-41F12BC953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10000"/>
                      </a14:imgEffect>
                      <a14:imgEffect>
                        <a14:brightnessContrast bright="10000" contras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9581" t="10407" r="12696" b="17403"/>
            <a:stretch/>
          </p:blipFill>
          <p:spPr>
            <a:xfrm>
              <a:off x="3808630" y="3944065"/>
              <a:ext cx="3356081" cy="2329842"/>
            </a:xfrm>
            <a:prstGeom prst="rect">
              <a:avLst/>
            </a:prstGeom>
          </p:spPr>
        </p:pic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45F7BA2-61A9-094C-852D-A7397A7B19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68573" y="5341257"/>
              <a:ext cx="0" cy="6096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1B53F56-ACF1-774A-AC66-1DA7E620B08D}"/>
                </a:ext>
              </a:extLst>
            </p:cNvPr>
            <p:cNvSpPr txBox="1"/>
            <p:nvPr/>
          </p:nvSpPr>
          <p:spPr>
            <a:xfrm>
              <a:off x="5788593" y="5530641"/>
              <a:ext cx="51574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5mm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702B447-202D-4A44-BFEE-721C26FC0B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59943" y="4455886"/>
              <a:ext cx="0" cy="15457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9238D6A-F9C5-794E-AA03-597DF058E118}"/>
                </a:ext>
              </a:extLst>
            </p:cNvPr>
            <p:cNvSpPr txBox="1"/>
            <p:nvPr/>
          </p:nvSpPr>
          <p:spPr>
            <a:xfrm>
              <a:off x="3820227" y="5146088"/>
              <a:ext cx="51574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12mm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8329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0E70E-41D3-CA4E-A83D-39F4129D4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8914" y="274514"/>
            <a:ext cx="7474172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Objectives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C62B4-D5F2-5743-93E0-DAFEAC2EC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429" y="2278173"/>
            <a:ext cx="6467867" cy="345061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2600" dirty="0"/>
              <a:t>1) Compare distribution across species in Northern Arizona  </a:t>
            </a:r>
          </a:p>
          <a:p>
            <a:pPr marL="0" indent="0">
              <a:buNone/>
            </a:pPr>
            <a:endParaRPr lang="en-US" sz="2600" i="1" dirty="0"/>
          </a:p>
          <a:p>
            <a:pPr marL="0" indent="0">
              <a:buNone/>
            </a:pPr>
            <a:r>
              <a:rPr lang="en-US" sz="2600" dirty="0"/>
              <a:t>2) Determine whether </a:t>
            </a:r>
            <a:r>
              <a:rPr lang="en-US" sz="2600" i="1" dirty="0"/>
              <a:t>Hyalella</a:t>
            </a:r>
            <a:r>
              <a:rPr lang="en-US" sz="2600" dirty="0"/>
              <a:t> is found across a broader range of temperature, dissolved oxygen, pH, nitrate levels 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3) Use lab experiments to see whether amphipods’ short term responses to individual stressors are consistent with their field distributions</a:t>
            </a:r>
          </a:p>
        </p:txBody>
      </p:sp>
      <p:pic>
        <p:nvPicPr>
          <p:cNvPr id="4" name="Picture 3" descr="A picture containing arthropod, animal, invertebrate&#10;&#10;Description automatically generated">
            <a:extLst>
              <a:ext uri="{FF2B5EF4-FFF2-40B4-BE49-F238E27FC236}">
                <a16:creationId xmlns:a16="http://schemas.microsoft.com/office/drawing/2014/main" id="{A6798D36-7823-084C-B516-6BE7E807E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53" b="89412" l="9920" r="96381">
                        <a14:foregroundMark x1="30965" y1="19765" x2="78016" y2="22353"/>
                        <a14:foregroundMark x1="78016" y1="22353" x2="79893" y2="37882"/>
                        <a14:foregroundMark x1="42225" y1="11529" x2="63539" y2="8941"/>
                        <a14:foregroundMark x1="63539" y1="8941" x2="77346" y2="19765"/>
                        <a14:foregroundMark x1="65013" y1="18824" x2="67024" y2="26118"/>
                        <a14:foregroundMark x1="48391" y1="14353" x2="69571" y2="15059"/>
                        <a14:foregroundMark x1="65013" y1="23294" x2="66488" y2="21412"/>
                        <a14:foregroundMark x1="78772" y1="76078" x2="85121" y2="51765"/>
                        <a14:foregroundMark x1="76273" y1="85647" x2="78393" y2="77530"/>
                        <a14:foregroundMark x1="85121" y1="51765" x2="80965" y2="39529"/>
                        <a14:foregroundMark x1="46381" y1="44941" x2="46381" y2="32471"/>
                        <a14:foregroundMark x1="49464" y1="45882" x2="48928" y2="23294"/>
                        <a14:foregroundMark x1="52011" y1="45882" x2="52011" y2="32471"/>
                        <a14:foregroundMark x1="92802" y1="66462" x2="87668" y2="59529"/>
                        <a14:foregroundMark x1="81501" y1="36941" x2="85121" y2="55059"/>
                        <a14:foregroundMark x1="86595" y1="36941" x2="90214" y2="59529"/>
                        <a14:foregroundMark x1="62869" y1="16941" x2="71180" y2="26824"/>
                        <a14:foregroundMark x1="67560" y1="17882" x2="65416" y2="22353"/>
                        <a14:foregroundMark x1="52547" y1="32471" x2="65416" y2="37882"/>
                        <a14:foregroundMark x1="72654" y1="9412" x2="59249" y2="2353"/>
                        <a14:foregroundMark x1="71046" y1="24000" x2="64343" y2="22118"/>
                        <a14:backgroundMark x1="29893" y1="21412" x2="30397" y2="21299"/>
                        <a14:backgroundMark x1="68574" y1="17775" x2="69586" y2="17875"/>
                        <a14:backgroundMark x1="93298" y1="71294" x2="97989" y2="78588"/>
                        <a14:backgroundMark x1="92225" y1="67765" x2="95442" y2="69412"/>
                        <a14:backgroundMark x1="78418" y1="74824" x2="74263" y2="71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9342" y="4689613"/>
            <a:ext cx="804213" cy="467755"/>
          </a:xfrm>
          <a:prstGeom prst="rect">
            <a:avLst/>
          </a:prstGeom>
        </p:spPr>
      </p:pic>
      <p:sp>
        <p:nvSpPr>
          <p:cNvPr id="10" name="Donut 9">
            <a:extLst>
              <a:ext uri="{FF2B5EF4-FFF2-40B4-BE49-F238E27FC236}">
                <a16:creationId xmlns:a16="http://schemas.microsoft.com/office/drawing/2014/main" id="{538FF6FE-CDB1-CB4E-8D11-35FB7054AD30}"/>
              </a:ext>
            </a:extLst>
          </p:cNvPr>
          <p:cNvSpPr/>
          <p:nvPr/>
        </p:nvSpPr>
        <p:spPr>
          <a:xfrm>
            <a:off x="8393683" y="1337180"/>
            <a:ext cx="2741466" cy="2674337"/>
          </a:xfrm>
          <a:prstGeom prst="donut">
            <a:avLst>
              <a:gd name="adj" fmla="val 23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Picture 11" descr="A picture containing arthropod, animal, invertebrate&#10;&#10;Description automatically generated">
            <a:extLst>
              <a:ext uri="{FF2B5EF4-FFF2-40B4-BE49-F238E27FC236}">
                <a16:creationId xmlns:a16="http://schemas.microsoft.com/office/drawing/2014/main" id="{23A454FE-2D8E-AF49-B07C-AE8EB3C54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53" b="89412" l="9920" r="96381">
                        <a14:foregroundMark x1="30965" y1="19765" x2="78016" y2="22353"/>
                        <a14:foregroundMark x1="78016" y1="22353" x2="79893" y2="37882"/>
                        <a14:foregroundMark x1="42225" y1="11529" x2="63539" y2="8941"/>
                        <a14:foregroundMark x1="63539" y1="8941" x2="77346" y2="19765"/>
                        <a14:foregroundMark x1="65013" y1="18824" x2="67024" y2="26118"/>
                        <a14:foregroundMark x1="48391" y1="14353" x2="69571" y2="15059"/>
                        <a14:foregroundMark x1="65013" y1="23294" x2="66488" y2="21412"/>
                        <a14:foregroundMark x1="78772" y1="76078" x2="85121" y2="51765"/>
                        <a14:foregroundMark x1="76273" y1="85647" x2="78393" y2="77530"/>
                        <a14:foregroundMark x1="85121" y1="51765" x2="80965" y2="39529"/>
                        <a14:foregroundMark x1="46381" y1="44941" x2="46381" y2="32471"/>
                        <a14:foregroundMark x1="49464" y1="45882" x2="48928" y2="23294"/>
                        <a14:foregroundMark x1="52011" y1="45882" x2="52011" y2="32471"/>
                        <a14:foregroundMark x1="92802" y1="66462" x2="87668" y2="59529"/>
                        <a14:foregroundMark x1="81501" y1="36941" x2="85121" y2="55059"/>
                        <a14:foregroundMark x1="86595" y1="36941" x2="90214" y2="59529"/>
                        <a14:foregroundMark x1="62869" y1="16941" x2="71180" y2="26824"/>
                        <a14:foregroundMark x1="67560" y1="17882" x2="65416" y2="22353"/>
                        <a14:foregroundMark x1="52547" y1="32471" x2="65416" y2="37882"/>
                        <a14:foregroundMark x1="72654" y1="9412" x2="59249" y2="2353"/>
                        <a14:foregroundMark x1="71046" y1="24000" x2="64343" y2="22118"/>
                        <a14:backgroundMark x1="29893" y1="21412" x2="30397" y2="21299"/>
                        <a14:backgroundMark x1="68574" y1="17775" x2="69586" y2="17875"/>
                        <a14:backgroundMark x1="93298" y1="71294" x2="97989" y2="78588"/>
                        <a14:backgroundMark x1="92225" y1="67765" x2="95442" y2="69412"/>
                        <a14:backgroundMark x1="78418" y1="74824" x2="74263" y2="71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84295" y="2100032"/>
            <a:ext cx="1682656" cy="959112"/>
          </a:xfrm>
          <a:prstGeom prst="rect">
            <a:avLst/>
          </a:prstGeom>
        </p:spPr>
      </p:pic>
      <p:sp>
        <p:nvSpPr>
          <p:cNvPr id="13" name="Donut 12">
            <a:extLst>
              <a:ext uri="{FF2B5EF4-FFF2-40B4-BE49-F238E27FC236}">
                <a16:creationId xmlns:a16="http://schemas.microsoft.com/office/drawing/2014/main" id="{57FD3F5E-A01A-5947-87B8-ECDAD9794032}"/>
              </a:ext>
            </a:extLst>
          </p:cNvPr>
          <p:cNvSpPr/>
          <p:nvPr/>
        </p:nvSpPr>
        <p:spPr>
          <a:xfrm>
            <a:off x="8393683" y="3390693"/>
            <a:ext cx="2741467" cy="2674337"/>
          </a:xfrm>
          <a:prstGeom prst="donut">
            <a:avLst>
              <a:gd name="adj" fmla="val 2359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241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5CD1E-03EC-FF43-BA4B-126A97EB0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17" y="388388"/>
            <a:ext cx="6631356" cy="95268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Water bodies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D4D82-42EF-3644-96D2-7985576C8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902" y="1743873"/>
            <a:ext cx="5578098" cy="1103605"/>
          </a:xfrm>
        </p:spPr>
        <p:txBody>
          <a:bodyPr/>
          <a:lstStyle/>
          <a:p>
            <a:r>
              <a:rPr lang="en-US" sz="2600" dirty="0"/>
              <a:t>16 sites visited in Northern AZ</a:t>
            </a:r>
          </a:p>
          <a:p>
            <a:pPr lvl="1"/>
            <a:r>
              <a:rPr lang="en-US" dirty="0"/>
              <a:t>Across Coconino and Yavapai county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D3EA60-E280-ED46-814F-6C8F56BA4BAF}"/>
              </a:ext>
            </a:extLst>
          </p:cNvPr>
          <p:cNvSpPr/>
          <p:nvPr/>
        </p:nvSpPr>
        <p:spPr>
          <a:xfrm>
            <a:off x="6419986" y="208160"/>
            <a:ext cx="5578097" cy="38164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B218C4-1F1E-DC48-9C39-A328BCEC8DC7}"/>
              </a:ext>
            </a:extLst>
          </p:cNvPr>
          <p:cNvSpPr txBox="1"/>
          <p:nvPr/>
        </p:nvSpPr>
        <p:spPr>
          <a:xfrm>
            <a:off x="7978905" y="229082"/>
            <a:ext cx="231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Ink Free" panose="020F0502020204030204" pitchFamily="34" charset="0"/>
                <a:cs typeface="Ink Free" panose="020F0502020204030204" pitchFamily="34" charset="0"/>
              </a:rPr>
              <a:t>Sites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260EF2-839C-6441-88E3-645CB1AB76EE}"/>
              </a:ext>
            </a:extLst>
          </p:cNvPr>
          <p:cNvSpPr txBox="1"/>
          <p:nvPr/>
        </p:nvSpPr>
        <p:spPr>
          <a:xfrm>
            <a:off x="6462744" y="584775"/>
            <a:ext cx="253542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Ink Free" panose="03080402000500000000" pitchFamily="66" charset="0"/>
              </a:rPr>
              <a:t>Upper Lake Mary (Coconino)</a:t>
            </a:r>
          </a:p>
          <a:p>
            <a:r>
              <a:rPr lang="en-US" dirty="0">
                <a:latin typeface="Ink Free" panose="03080402000500000000" pitchFamily="66" charset="0"/>
              </a:rPr>
              <a:t>White Horse Lake (Coconino)</a:t>
            </a:r>
          </a:p>
          <a:p>
            <a:r>
              <a:rPr lang="en-US" dirty="0">
                <a:latin typeface="Ink Free" panose="03080402000500000000" pitchFamily="66" charset="0"/>
              </a:rPr>
              <a:t>Duck Lake (Coconino)</a:t>
            </a:r>
          </a:p>
          <a:p>
            <a:r>
              <a:rPr lang="en-US" dirty="0">
                <a:latin typeface="Ink Free" panose="03080402000500000000" pitchFamily="66" charset="0"/>
              </a:rPr>
              <a:t>Lake Elaine (Coconino)</a:t>
            </a:r>
          </a:p>
          <a:p>
            <a:r>
              <a:rPr lang="en-US" dirty="0">
                <a:latin typeface="Ink Free" panose="03080402000500000000" pitchFamily="66" charset="0"/>
              </a:rPr>
              <a:t>Dow Spring (Coconino)</a:t>
            </a:r>
          </a:p>
          <a:p>
            <a:r>
              <a:rPr lang="en-US" dirty="0">
                <a:latin typeface="Ink Free" panose="03080402000500000000" pitchFamily="66" charset="0"/>
              </a:rPr>
              <a:t>Ashurst Lake (Coconino)</a:t>
            </a:r>
          </a:p>
          <a:p>
            <a:r>
              <a:rPr lang="en-US" dirty="0">
                <a:latin typeface="Ink Free" panose="03080402000500000000" pitchFamily="66" charset="0"/>
              </a:rPr>
              <a:t>Humphrey Lake (Coconino) </a:t>
            </a:r>
          </a:p>
          <a:p>
            <a:r>
              <a:rPr lang="en-US" dirty="0">
                <a:latin typeface="Ink Free" panose="03080402000500000000" pitchFamily="66" charset="0"/>
              </a:rPr>
              <a:t>Marshall Lake (Coconino) </a:t>
            </a:r>
          </a:p>
          <a:p>
            <a:endParaRPr lang="en-US" dirty="0"/>
          </a:p>
        </p:txBody>
      </p:sp>
      <p:pic>
        <p:nvPicPr>
          <p:cNvPr id="12" name="Picture 11" descr="A large body of water&#10;&#10;Description automatically generated">
            <a:extLst>
              <a:ext uri="{FF2B5EF4-FFF2-40B4-BE49-F238E27FC236}">
                <a16:creationId xmlns:a16="http://schemas.microsoft.com/office/drawing/2014/main" id="{FC10E3E7-96CF-2047-821B-D64AB59328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9035" y="4586065"/>
            <a:ext cx="3029511" cy="2271935"/>
          </a:xfrm>
          <a:prstGeom prst="rect">
            <a:avLst/>
          </a:prstGeom>
        </p:spPr>
      </p:pic>
      <p:pic>
        <p:nvPicPr>
          <p:cNvPr id="14" name="Picture 13" descr="A body of water&#10;&#10;Description automatically generated">
            <a:extLst>
              <a:ext uri="{FF2B5EF4-FFF2-40B4-BE49-F238E27FC236}">
                <a16:creationId xmlns:a16="http://schemas.microsoft.com/office/drawing/2014/main" id="{96D1D9E6-86E7-AC49-BEE2-30855EF5D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8102" y="4586065"/>
            <a:ext cx="3029511" cy="2272134"/>
          </a:xfrm>
          <a:prstGeom prst="rect">
            <a:avLst/>
          </a:prstGeom>
        </p:spPr>
      </p:pic>
      <p:pic>
        <p:nvPicPr>
          <p:cNvPr id="16" name="Picture 15" descr="A body of water&#10;&#10;Description automatically generated">
            <a:extLst>
              <a:ext uri="{FF2B5EF4-FFF2-40B4-BE49-F238E27FC236}">
                <a16:creationId xmlns:a16="http://schemas.microsoft.com/office/drawing/2014/main" id="{FE5C9559-EE92-3442-B1D3-03ED05C05A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78" y="4587498"/>
            <a:ext cx="3029511" cy="2272133"/>
          </a:xfrm>
          <a:prstGeom prst="rect">
            <a:avLst/>
          </a:prstGeom>
        </p:spPr>
      </p:pic>
      <p:pic>
        <p:nvPicPr>
          <p:cNvPr id="18" name="Picture 17" descr="A body of water surrounded by trees&#10;&#10;Description automatically generated">
            <a:extLst>
              <a:ext uri="{FF2B5EF4-FFF2-40B4-BE49-F238E27FC236}">
                <a16:creationId xmlns:a16="http://schemas.microsoft.com/office/drawing/2014/main" id="{555D86F3-E38D-6348-ADF9-586C52FF51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3917" y="4585867"/>
            <a:ext cx="3029511" cy="227213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5D25DC2-5457-0744-8C2F-34A5D56F3886}"/>
              </a:ext>
            </a:extLst>
          </p:cNvPr>
          <p:cNvSpPr txBox="1"/>
          <p:nvPr/>
        </p:nvSpPr>
        <p:spPr>
          <a:xfrm>
            <a:off x="9090930" y="1025235"/>
            <a:ext cx="36309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Ink Free" panose="03080402000500000000" pitchFamily="66" charset="0"/>
              </a:rPr>
              <a:t>Shultz Lake (Coconino)</a:t>
            </a:r>
          </a:p>
          <a:p>
            <a:r>
              <a:rPr lang="en-US" dirty="0">
                <a:latin typeface="Ink Free" panose="03080402000500000000" pitchFamily="66" charset="0"/>
              </a:rPr>
              <a:t>Lilly Pond (Coconino)</a:t>
            </a:r>
          </a:p>
          <a:p>
            <a:r>
              <a:rPr lang="en-US" dirty="0">
                <a:latin typeface="Ink Free" panose="03080402000500000000" pitchFamily="66" charset="0"/>
              </a:rPr>
              <a:t>Kachina Wetlands (Coconino)</a:t>
            </a:r>
          </a:p>
          <a:p>
            <a:r>
              <a:rPr lang="en-US" dirty="0">
                <a:latin typeface="Ink Free" panose="03080402000500000000" pitchFamily="66" charset="0"/>
              </a:rPr>
              <a:t>Log Landing (Coconino)</a:t>
            </a:r>
          </a:p>
          <a:p>
            <a:r>
              <a:rPr lang="en-US" dirty="0">
                <a:latin typeface="Ink Free" panose="03080402000500000000" pitchFamily="66" charset="0"/>
              </a:rPr>
              <a:t>Pumphouse Wash (Coconino)</a:t>
            </a:r>
          </a:p>
          <a:p>
            <a:r>
              <a:rPr lang="en-US" dirty="0">
                <a:latin typeface="Ink Free" panose="03080402000500000000" pitchFamily="66" charset="0"/>
              </a:rPr>
              <a:t>Lynx Lake (Yavapai)</a:t>
            </a:r>
          </a:p>
          <a:p>
            <a:r>
              <a:rPr lang="en-US" dirty="0">
                <a:latin typeface="Ink Free" panose="03080402000500000000" pitchFamily="66" charset="0"/>
              </a:rPr>
              <a:t>Willow Lake (Yavapai)</a:t>
            </a:r>
          </a:p>
          <a:p>
            <a:r>
              <a:rPr lang="en-US" dirty="0">
                <a:latin typeface="Ink Free" panose="03080402000500000000" pitchFamily="66" charset="0"/>
              </a:rPr>
              <a:t>Goldwater Lake (Yavapai) </a:t>
            </a:r>
          </a:p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687BE2-B178-DC4A-B662-771D39111C2D}"/>
              </a:ext>
            </a:extLst>
          </p:cNvPr>
          <p:cNvSpPr txBox="1"/>
          <p:nvPr/>
        </p:nvSpPr>
        <p:spPr>
          <a:xfrm>
            <a:off x="517902" y="4216535"/>
            <a:ext cx="2101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Pumphouse Wash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120DAD-FE2F-9340-B574-682884719BA8}"/>
              </a:ext>
            </a:extLst>
          </p:cNvPr>
          <p:cNvSpPr txBox="1"/>
          <p:nvPr/>
        </p:nvSpPr>
        <p:spPr>
          <a:xfrm>
            <a:off x="3812812" y="4216535"/>
            <a:ext cx="2101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Humphrey Lake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A7F028-30FF-B444-B40D-6F1058882AB1}"/>
              </a:ext>
            </a:extLst>
          </p:cNvPr>
          <p:cNvSpPr txBox="1"/>
          <p:nvPr/>
        </p:nvSpPr>
        <p:spPr>
          <a:xfrm>
            <a:off x="6810125" y="4182337"/>
            <a:ext cx="2101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Goldwater Lake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CC151A8-B35E-AA49-AE4C-5675E83CF1A8}"/>
              </a:ext>
            </a:extLst>
          </p:cNvPr>
          <p:cNvSpPr txBox="1"/>
          <p:nvPr/>
        </p:nvSpPr>
        <p:spPr>
          <a:xfrm>
            <a:off x="10172307" y="4216535"/>
            <a:ext cx="1875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Lynx Lake </a:t>
            </a:r>
          </a:p>
        </p:txBody>
      </p:sp>
    </p:spTree>
    <p:extLst>
      <p:ext uri="{BB962C8B-B14F-4D97-AF65-F5344CB8AC3E}">
        <p14:creationId xmlns:p14="http://schemas.microsoft.com/office/powerpoint/2010/main" val="1752137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20D7F-DBB1-9F42-9876-21C9A0F0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Amphipod and Water Parameter Collection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2FC40-46D7-5F4E-A6B3-111959481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04658" cy="4351338"/>
          </a:xfrm>
        </p:spPr>
        <p:txBody>
          <a:bodyPr/>
          <a:lstStyle/>
          <a:p>
            <a:r>
              <a:rPr lang="en-US" sz="2600" dirty="0"/>
              <a:t>YSI Probe and pH probe used to check dissolved oxygen, temperature, nitrate levels, and pH</a:t>
            </a:r>
          </a:p>
          <a:p>
            <a:r>
              <a:rPr lang="en-US" sz="2600" dirty="0"/>
              <a:t>Sweep with D-net to collect amphipods</a:t>
            </a:r>
          </a:p>
          <a:p>
            <a:endParaRPr lang="en-US" dirty="0"/>
          </a:p>
        </p:txBody>
      </p:sp>
      <p:pic>
        <p:nvPicPr>
          <p:cNvPr id="5" name="Picture 4" descr="A close up of a black device&#10;&#10;Description automatically generated">
            <a:extLst>
              <a:ext uri="{FF2B5EF4-FFF2-40B4-BE49-F238E27FC236}">
                <a16:creationId xmlns:a16="http://schemas.microsoft.com/office/drawing/2014/main" id="{24B2280C-B9CA-F84E-8F13-B04C79EB1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9" b="96284" l="10000" r="90000">
                        <a14:foregroundMark x1="42941" y1="11064" x2="47647" y2="4814"/>
                        <a14:foregroundMark x1="47647" y1="4814" x2="56588" y2="1605"/>
                        <a14:foregroundMark x1="56588" y1="1605" x2="65647" y2="4139"/>
                        <a14:foregroundMark x1="65647" y1="4139" x2="70941" y2="7686"/>
                        <a14:foregroundMark x1="37647" y1="89696" x2="46588" y2="92736"/>
                        <a14:foregroundMark x1="46588" y1="92736" x2="45529" y2="89020"/>
                        <a14:foregroundMark x1="66941" y1="58784" x2="62118" y2="57855"/>
                        <a14:foregroundMark x1="63059" y1="57601" x2="63059" y2="57601"/>
                        <a14:foregroundMark x1="36706" y1="91976" x2="38235" y2="78378"/>
                        <a14:foregroundMark x1="37647" y1="96284" x2="45529" y2="95777"/>
                        <a14:foregroundMark x1="42000" y1="13345" x2="44118" y2="6166"/>
                        <a14:foregroundMark x1="44118" y1="6166" x2="52706" y2="2449"/>
                        <a14:foregroundMark x1="52706" y1="2449" x2="53059" y2="24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69156" y="2560818"/>
            <a:ext cx="2822844" cy="39320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509E5C-5F45-2A4C-9CD6-66DB4F0C8E58}"/>
              </a:ext>
            </a:extLst>
          </p:cNvPr>
          <p:cNvSpPr txBox="1"/>
          <p:nvPr/>
        </p:nvSpPr>
        <p:spPr>
          <a:xfrm>
            <a:off x="9896743" y="6492875"/>
            <a:ext cx="10693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fondriest.com</a:t>
            </a:r>
            <a:endParaRPr lang="en-US" sz="1200" dirty="0"/>
          </a:p>
        </p:txBody>
      </p:sp>
      <p:pic>
        <p:nvPicPr>
          <p:cNvPr id="8" name="Picture 7" descr="A picture containing person, outdoor, sky, ground&#10;&#10;Description automatically generated">
            <a:extLst>
              <a:ext uri="{FF2B5EF4-FFF2-40B4-BE49-F238E27FC236}">
                <a16:creationId xmlns:a16="http://schemas.microsoft.com/office/drawing/2014/main" id="{D09E6908-7AAC-DA41-A233-82C42C145C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298" y="3089529"/>
            <a:ext cx="3104857" cy="3633570"/>
          </a:xfrm>
          <a:prstGeom prst="rect">
            <a:avLst/>
          </a:prstGeom>
        </p:spPr>
      </p:pic>
      <p:pic>
        <p:nvPicPr>
          <p:cNvPr id="12" name="Picture 11" descr="A picture containing person&#10;&#10;Description automatically generated">
            <a:extLst>
              <a:ext uri="{FF2B5EF4-FFF2-40B4-BE49-F238E27FC236}">
                <a16:creationId xmlns:a16="http://schemas.microsoft.com/office/drawing/2014/main" id="{26841F70-EF2B-8B43-8FE5-5EB49C3C7A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838395" y="3126484"/>
            <a:ext cx="3621103" cy="3545623"/>
          </a:xfrm>
          <a:prstGeom prst="rect">
            <a:avLst/>
          </a:prstGeom>
        </p:spPr>
      </p:pic>
      <p:pic>
        <p:nvPicPr>
          <p:cNvPr id="14" name="Picture 13" descr="A close up of a tree&#10;&#10;Description automatically generated">
            <a:extLst>
              <a:ext uri="{FF2B5EF4-FFF2-40B4-BE49-F238E27FC236}">
                <a16:creationId xmlns:a16="http://schemas.microsoft.com/office/drawing/2014/main" id="{025F5BF9-5A09-AD46-A6EE-C5BA8E4EEB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33135" y="3487874"/>
            <a:ext cx="3621104" cy="282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74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FFF98-B8A0-504A-93FC-2EDA5BD76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329" y="401283"/>
            <a:ext cx="6204984" cy="1344975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Lab Trials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95876-10D4-6245-B5DA-C37A400F3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501" y="1641136"/>
            <a:ext cx="6438928" cy="3626917"/>
          </a:xfrm>
        </p:spPr>
        <p:txBody>
          <a:bodyPr>
            <a:normAutofit/>
          </a:bodyPr>
          <a:lstStyle/>
          <a:p>
            <a:r>
              <a:rPr lang="en-US" sz="2600" dirty="0"/>
              <a:t>4 temperature treatments, 8 tanks </a:t>
            </a:r>
          </a:p>
          <a:p>
            <a:pPr lvl="1"/>
            <a:r>
              <a:rPr lang="en-US" dirty="0"/>
              <a:t>20°C (control) , 25°C , 27.5°C , 30°C </a:t>
            </a:r>
          </a:p>
          <a:p>
            <a:r>
              <a:rPr lang="en-US" sz="2600" dirty="0"/>
              <a:t>6 cups for each population </a:t>
            </a:r>
          </a:p>
          <a:p>
            <a:pPr lvl="1"/>
            <a:r>
              <a:rPr lang="en-US" dirty="0"/>
              <a:t>2 amphipods in each cup</a:t>
            </a:r>
          </a:p>
          <a:p>
            <a:r>
              <a:rPr lang="en-US" sz="2600" dirty="0"/>
              <a:t>Amphipods checked every 12 hours</a:t>
            </a:r>
          </a:p>
          <a:p>
            <a:pPr lvl="1"/>
            <a:r>
              <a:rPr lang="en-US" dirty="0"/>
              <a:t>Trials conclude at 96 hours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C3F7E9-464D-F842-9D08-A9B12252E7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556405" y="3216160"/>
            <a:ext cx="2700048" cy="42024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DCAB3F0-6871-4C4D-A148-851255C0FB90}"/>
              </a:ext>
            </a:extLst>
          </p:cNvPr>
          <p:cNvSpPr txBox="1"/>
          <p:nvPr/>
        </p:nvSpPr>
        <p:spPr>
          <a:xfrm>
            <a:off x="9376475" y="3604587"/>
            <a:ext cx="1580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25°C tank</a:t>
            </a:r>
          </a:p>
        </p:txBody>
      </p:sp>
      <p:sp>
        <p:nvSpPr>
          <p:cNvPr id="18" name="Donut 17">
            <a:extLst>
              <a:ext uri="{FF2B5EF4-FFF2-40B4-BE49-F238E27FC236}">
                <a16:creationId xmlns:a16="http://schemas.microsoft.com/office/drawing/2014/main" id="{B4B6FDC7-8166-3D4C-B76E-1F7D8CE46223}"/>
              </a:ext>
            </a:extLst>
          </p:cNvPr>
          <p:cNvSpPr/>
          <p:nvPr/>
        </p:nvSpPr>
        <p:spPr>
          <a:xfrm>
            <a:off x="8245098" y="5850856"/>
            <a:ext cx="556066" cy="509456"/>
          </a:xfrm>
          <a:prstGeom prst="donut">
            <a:avLst>
              <a:gd name="adj" fmla="val 6119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Donut 18">
            <a:extLst>
              <a:ext uri="{FF2B5EF4-FFF2-40B4-BE49-F238E27FC236}">
                <a16:creationId xmlns:a16="http://schemas.microsoft.com/office/drawing/2014/main" id="{80861AAC-1AE8-1D43-84DB-B4EE40A6AC91}"/>
              </a:ext>
            </a:extLst>
          </p:cNvPr>
          <p:cNvSpPr/>
          <p:nvPr/>
        </p:nvSpPr>
        <p:spPr>
          <a:xfrm>
            <a:off x="9471421" y="4721634"/>
            <a:ext cx="517821" cy="517618"/>
          </a:xfrm>
          <a:prstGeom prst="donut">
            <a:avLst>
              <a:gd name="adj" fmla="val 8621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Donut 19">
            <a:extLst>
              <a:ext uri="{FF2B5EF4-FFF2-40B4-BE49-F238E27FC236}">
                <a16:creationId xmlns:a16="http://schemas.microsoft.com/office/drawing/2014/main" id="{98E03EED-E359-CC4B-98FA-E32074CBFE0B}"/>
              </a:ext>
            </a:extLst>
          </p:cNvPr>
          <p:cNvSpPr/>
          <p:nvPr/>
        </p:nvSpPr>
        <p:spPr>
          <a:xfrm>
            <a:off x="8374421" y="4287153"/>
            <a:ext cx="517821" cy="536130"/>
          </a:xfrm>
          <a:prstGeom prst="donut">
            <a:avLst>
              <a:gd name="adj" fmla="val 6961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Donut 20">
            <a:extLst>
              <a:ext uri="{FF2B5EF4-FFF2-40B4-BE49-F238E27FC236}">
                <a16:creationId xmlns:a16="http://schemas.microsoft.com/office/drawing/2014/main" id="{C147FB95-B4B1-5D45-85A1-3DAA5AC2402C}"/>
              </a:ext>
            </a:extLst>
          </p:cNvPr>
          <p:cNvSpPr/>
          <p:nvPr/>
        </p:nvSpPr>
        <p:spPr>
          <a:xfrm>
            <a:off x="8250067" y="5048304"/>
            <a:ext cx="556066" cy="536130"/>
          </a:xfrm>
          <a:prstGeom prst="donut">
            <a:avLst>
              <a:gd name="adj" fmla="val 7519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Donut 23">
            <a:extLst>
              <a:ext uri="{FF2B5EF4-FFF2-40B4-BE49-F238E27FC236}">
                <a16:creationId xmlns:a16="http://schemas.microsoft.com/office/drawing/2014/main" id="{FC8D1362-0AA3-0543-8417-35F438184547}"/>
              </a:ext>
            </a:extLst>
          </p:cNvPr>
          <p:cNvSpPr/>
          <p:nvPr/>
        </p:nvSpPr>
        <p:spPr>
          <a:xfrm>
            <a:off x="8829473" y="4810548"/>
            <a:ext cx="515177" cy="496722"/>
          </a:xfrm>
          <a:prstGeom prst="donut">
            <a:avLst>
              <a:gd name="adj" fmla="val 7519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Donut 24">
            <a:extLst>
              <a:ext uri="{FF2B5EF4-FFF2-40B4-BE49-F238E27FC236}">
                <a16:creationId xmlns:a16="http://schemas.microsoft.com/office/drawing/2014/main" id="{1297B22B-531E-A644-8933-ACC9EE7AA1C9}"/>
              </a:ext>
            </a:extLst>
          </p:cNvPr>
          <p:cNvSpPr/>
          <p:nvPr/>
        </p:nvSpPr>
        <p:spPr>
          <a:xfrm>
            <a:off x="9650897" y="5918450"/>
            <a:ext cx="490786" cy="518669"/>
          </a:xfrm>
          <a:prstGeom prst="donut">
            <a:avLst>
              <a:gd name="adj" fmla="val 7519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Donut 25">
            <a:extLst>
              <a:ext uri="{FF2B5EF4-FFF2-40B4-BE49-F238E27FC236}">
                <a16:creationId xmlns:a16="http://schemas.microsoft.com/office/drawing/2014/main" id="{4EC84AED-F27D-014C-B444-1DDCC04F881F}"/>
              </a:ext>
            </a:extLst>
          </p:cNvPr>
          <p:cNvSpPr/>
          <p:nvPr/>
        </p:nvSpPr>
        <p:spPr>
          <a:xfrm>
            <a:off x="10805177" y="4768677"/>
            <a:ext cx="501747" cy="508741"/>
          </a:xfrm>
          <a:prstGeom prst="donut">
            <a:avLst>
              <a:gd name="adj" fmla="val 7519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Donut 27">
            <a:extLst>
              <a:ext uri="{FF2B5EF4-FFF2-40B4-BE49-F238E27FC236}">
                <a16:creationId xmlns:a16="http://schemas.microsoft.com/office/drawing/2014/main" id="{F79B9E54-768C-4A4F-A896-585C9CCF1FB5}"/>
              </a:ext>
            </a:extLst>
          </p:cNvPr>
          <p:cNvSpPr/>
          <p:nvPr/>
        </p:nvSpPr>
        <p:spPr>
          <a:xfrm>
            <a:off x="10176245" y="5333291"/>
            <a:ext cx="490786" cy="470311"/>
          </a:xfrm>
          <a:prstGeom prst="donut">
            <a:avLst>
              <a:gd name="adj" fmla="val 7519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Donut 28">
            <a:extLst>
              <a:ext uri="{FF2B5EF4-FFF2-40B4-BE49-F238E27FC236}">
                <a16:creationId xmlns:a16="http://schemas.microsoft.com/office/drawing/2014/main" id="{6B0E3102-530C-C24C-99D2-46D12CFB6C12}"/>
              </a:ext>
            </a:extLst>
          </p:cNvPr>
          <p:cNvSpPr/>
          <p:nvPr/>
        </p:nvSpPr>
        <p:spPr>
          <a:xfrm>
            <a:off x="10497989" y="4240839"/>
            <a:ext cx="501747" cy="518669"/>
          </a:xfrm>
          <a:prstGeom prst="donut">
            <a:avLst>
              <a:gd name="adj" fmla="val 7519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740EB03-9353-D748-B5D3-9189DB189F72}"/>
              </a:ext>
            </a:extLst>
          </p:cNvPr>
          <p:cNvGrpSpPr/>
          <p:nvPr/>
        </p:nvGrpSpPr>
        <p:grpSpPr>
          <a:xfrm>
            <a:off x="6761748" y="241800"/>
            <a:ext cx="5300736" cy="3213321"/>
            <a:chOff x="7176282" y="755202"/>
            <a:chExt cx="4500875" cy="2700050"/>
          </a:xfrm>
        </p:grpSpPr>
        <p:pic>
          <p:nvPicPr>
            <p:cNvPr id="8" name="Picture 7" descr="A picture containing indoor, food, table, wall&#10;&#10;Description automatically generated">
              <a:extLst>
                <a:ext uri="{FF2B5EF4-FFF2-40B4-BE49-F238E27FC236}">
                  <a16:creationId xmlns:a16="http://schemas.microsoft.com/office/drawing/2014/main" id="{D535781B-9C5C-E649-92EE-2ADA9E953F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76282" y="755202"/>
              <a:ext cx="4422249" cy="270005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138DC54-E551-4742-8F0F-3C84712145D6}"/>
                </a:ext>
              </a:extLst>
            </p:cNvPr>
            <p:cNvSpPr txBox="1"/>
            <p:nvPr/>
          </p:nvSpPr>
          <p:spPr>
            <a:xfrm>
              <a:off x="7270918" y="1676715"/>
              <a:ext cx="7031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20°C 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D800FEB-F114-7D40-B090-3C06FB51259B}"/>
                </a:ext>
              </a:extLst>
            </p:cNvPr>
            <p:cNvSpPr txBox="1"/>
            <p:nvPr/>
          </p:nvSpPr>
          <p:spPr>
            <a:xfrm>
              <a:off x="8052735" y="1672775"/>
              <a:ext cx="873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27.5°C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97638B8-67C8-4547-8DFC-34A2D4FDA6E8}"/>
                </a:ext>
              </a:extLst>
            </p:cNvPr>
            <p:cNvSpPr txBox="1"/>
            <p:nvPr/>
          </p:nvSpPr>
          <p:spPr>
            <a:xfrm>
              <a:off x="9897822" y="2765195"/>
              <a:ext cx="873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27.5°C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AB34AE4-EE9F-FE48-952C-7542EAA73472}"/>
                </a:ext>
              </a:extLst>
            </p:cNvPr>
            <p:cNvSpPr txBox="1"/>
            <p:nvPr/>
          </p:nvSpPr>
          <p:spPr>
            <a:xfrm>
              <a:off x="10740928" y="2769523"/>
              <a:ext cx="7031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20°C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5B07779-CCCA-3443-B40D-8E3F5DE45BCF}"/>
                </a:ext>
              </a:extLst>
            </p:cNvPr>
            <p:cNvSpPr txBox="1"/>
            <p:nvPr/>
          </p:nvSpPr>
          <p:spPr>
            <a:xfrm>
              <a:off x="9012833" y="1677104"/>
              <a:ext cx="7031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25°C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6551C4C-F2DD-E446-BB2C-1CDEB003CEE6}"/>
                </a:ext>
              </a:extLst>
            </p:cNvPr>
            <p:cNvSpPr txBox="1"/>
            <p:nvPr/>
          </p:nvSpPr>
          <p:spPr>
            <a:xfrm>
              <a:off x="10973966" y="1669106"/>
              <a:ext cx="7031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25°C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307B785-75D8-2E4D-8668-D2D88B5D73F6}"/>
                </a:ext>
              </a:extLst>
            </p:cNvPr>
            <p:cNvSpPr txBox="1"/>
            <p:nvPr/>
          </p:nvSpPr>
          <p:spPr>
            <a:xfrm>
              <a:off x="10135262" y="1690474"/>
              <a:ext cx="7031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30°C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D89D26E-8BA0-F84C-AAF3-42CF5F4C19A4}"/>
                </a:ext>
              </a:extLst>
            </p:cNvPr>
            <p:cNvSpPr txBox="1"/>
            <p:nvPr/>
          </p:nvSpPr>
          <p:spPr>
            <a:xfrm>
              <a:off x="9203238" y="2769879"/>
              <a:ext cx="7031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30°C</a:t>
              </a:r>
            </a:p>
          </p:txBody>
        </p:sp>
      </p:grpSp>
      <p:sp>
        <p:nvSpPr>
          <p:cNvPr id="41" name="Donut 40">
            <a:extLst>
              <a:ext uri="{FF2B5EF4-FFF2-40B4-BE49-F238E27FC236}">
                <a16:creationId xmlns:a16="http://schemas.microsoft.com/office/drawing/2014/main" id="{796A6D7E-5F27-D649-A4AA-FC78F53379A8}"/>
              </a:ext>
            </a:extLst>
          </p:cNvPr>
          <p:cNvSpPr/>
          <p:nvPr/>
        </p:nvSpPr>
        <p:spPr>
          <a:xfrm>
            <a:off x="8801163" y="5366870"/>
            <a:ext cx="517735" cy="496721"/>
          </a:xfrm>
          <a:prstGeom prst="donut">
            <a:avLst>
              <a:gd name="adj" fmla="val 7519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Donut 41">
            <a:extLst>
              <a:ext uri="{FF2B5EF4-FFF2-40B4-BE49-F238E27FC236}">
                <a16:creationId xmlns:a16="http://schemas.microsoft.com/office/drawing/2014/main" id="{7CAF2FB0-4799-684D-AD28-776DC8A7110B}"/>
              </a:ext>
            </a:extLst>
          </p:cNvPr>
          <p:cNvSpPr/>
          <p:nvPr/>
        </p:nvSpPr>
        <p:spPr>
          <a:xfrm>
            <a:off x="10853008" y="5402839"/>
            <a:ext cx="490786" cy="470310"/>
          </a:xfrm>
          <a:prstGeom prst="donut">
            <a:avLst>
              <a:gd name="adj" fmla="val 7519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Donut 42">
            <a:extLst>
              <a:ext uri="{FF2B5EF4-FFF2-40B4-BE49-F238E27FC236}">
                <a16:creationId xmlns:a16="http://schemas.microsoft.com/office/drawing/2014/main" id="{F2C0EB24-BF0F-A740-9B1C-79A5A50623D1}"/>
              </a:ext>
            </a:extLst>
          </p:cNvPr>
          <p:cNvSpPr/>
          <p:nvPr/>
        </p:nvSpPr>
        <p:spPr>
          <a:xfrm>
            <a:off x="9133076" y="4220324"/>
            <a:ext cx="517820" cy="522206"/>
          </a:xfrm>
          <a:prstGeom prst="donut">
            <a:avLst>
              <a:gd name="adj" fmla="val 7519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Donut 43">
            <a:extLst>
              <a:ext uri="{FF2B5EF4-FFF2-40B4-BE49-F238E27FC236}">
                <a16:creationId xmlns:a16="http://schemas.microsoft.com/office/drawing/2014/main" id="{5070197D-8A35-D942-BA8D-3CAF10F68874}"/>
              </a:ext>
            </a:extLst>
          </p:cNvPr>
          <p:cNvSpPr/>
          <p:nvPr/>
        </p:nvSpPr>
        <p:spPr>
          <a:xfrm>
            <a:off x="8919169" y="5901721"/>
            <a:ext cx="515177" cy="495518"/>
          </a:xfrm>
          <a:prstGeom prst="donut">
            <a:avLst>
              <a:gd name="adj" fmla="val 7519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Donut 44">
            <a:extLst>
              <a:ext uri="{FF2B5EF4-FFF2-40B4-BE49-F238E27FC236}">
                <a16:creationId xmlns:a16="http://schemas.microsoft.com/office/drawing/2014/main" id="{9C7D6773-C3A7-0B4A-85B8-88593B53FA63}"/>
              </a:ext>
            </a:extLst>
          </p:cNvPr>
          <p:cNvSpPr/>
          <p:nvPr/>
        </p:nvSpPr>
        <p:spPr>
          <a:xfrm>
            <a:off x="9504875" y="5354480"/>
            <a:ext cx="485393" cy="490027"/>
          </a:xfrm>
          <a:prstGeom prst="donut">
            <a:avLst>
              <a:gd name="adj" fmla="val 7519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Donut 45">
            <a:extLst>
              <a:ext uri="{FF2B5EF4-FFF2-40B4-BE49-F238E27FC236}">
                <a16:creationId xmlns:a16="http://schemas.microsoft.com/office/drawing/2014/main" id="{36F831EF-7635-2E45-B9B1-B0807793E751}"/>
              </a:ext>
            </a:extLst>
          </p:cNvPr>
          <p:cNvSpPr/>
          <p:nvPr/>
        </p:nvSpPr>
        <p:spPr>
          <a:xfrm>
            <a:off x="10211320" y="5952111"/>
            <a:ext cx="462372" cy="470310"/>
          </a:xfrm>
          <a:prstGeom prst="donut">
            <a:avLst>
              <a:gd name="adj" fmla="val 7519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Donut 46">
            <a:extLst>
              <a:ext uri="{FF2B5EF4-FFF2-40B4-BE49-F238E27FC236}">
                <a16:creationId xmlns:a16="http://schemas.microsoft.com/office/drawing/2014/main" id="{DC44C3F7-3645-964A-A0DC-412B8269F788}"/>
              </a:ext>
            </a:extLst>
          </p:cNvPr>
          <p:cNvSpPr/>
          <p:nvPr/>
        </p:nvSpPr>
        <p:spPr>
          <a:xfrm>
            <a:off x="10840202" y="5882319"/>
            <a:ext cx="490786" cy="470310"/>
          </a:xfrm>
          <a:prstGeom prst="donut">
            <a:avLst>
              <a:gd name="adj" fmla="val 7519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Donut 47">
            <a:extLst>
              <a:ext uri="{FF2B5EF4-FFF2-40B4-BE49-F238E27FC236}">
                <a16:creationId xmlns:a16="http://schemas.microsoft.com/office/drawing/2014/main" id="{F33F8B1E-C1F1-3043-8534-4ADCEABAB459}"/>
              </a:ext>
            </a:extLst>
          </p:cNvPr>
          <p:cNvSpPr/>
          <p:nvPr/>
        </p:nvSpPr>
        <p:spPr>
          <a:xfrm>
            <a:off x="10103304" y="4721633"/>
            <a:ext cx="501747" cy="518669"/>
          </a:xfrm>
          <a:prstGeom prst="donut">
            <a:avLst>
              <a:gd name="adj" fmla="val 7519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Donut 48">
            <a:extLst>
              <a:ext uri="{FF2B5EF4-FFF2-40B4-BE49-F238E27FC236}">
                <a16:creationId xmlns:a16="http://schemas.microsoft.com/office/drawing/2014/main" id="{3867C947-9649-8B41-AD16-9F12F1935737}"/>
              </a:ext>
            </a:extLst>
          </p:cNvPr>
          <p:cNvSpPr/>
          <p:nvPr/>
        </p:nvSpPr>
        <p:spPr>
          <a:xfrm>
            <a:off x="9838462" y="4220324"/>
            <a:ext cx="462021" cy="490027"/>
          </a:xfrm>
          <a:prstGeom prst="donut">
            <a:avLst>
              <a:gd name="adj" fmla="val 7519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5283F6E-76BE-9D40-B69C-F46BC22ACFC2}"/>
              </a:ext>
            </a:extLst>
          </p:cNvPr>
          <p:cNvSpPr/>
          <p:nvPr/>
        </p:nvSpPr>
        <p:spPr>
          <a:xfrm>
            <a:off x="5613322" y="3967340"/>
            <a:ext cx="2165819" cy="27000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17CB601C-E683-4246-BBC5-90896206A6A7}"/>
              </a:ext>
            </a:extLst>
          </p:cNvPr>
          <p:cNvSpPr/>
          <p:nvPr/>
        </p:nvSpPr>
        <p:spPr>
          <a:xfrm>
            <a:off x="5756907" y="4504853"/>
            <a:ext cx="300345" cy="300345"/>
          </a:xfrm>
          <a:prstGeom prst="ellipse">
            <a:avLst/>
          </a:prstGeom>
          <a:solidFill>
            <a:srgbClr val="C0000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CDDB4BFB-AE0D-5A49-B915-F6B17027529B}"/>
              </a:ext>
            </a:extLst>
          </p:cNvPr>
          <p:cNvSpPr/>
          <p:nvPr/>
        </p:nvSpPr>
        <p:spPr>
          <a:xfrm>
            <a:off x="5756907" y="4083093"/>
            <a:ext cx="300345" cy="300345"/>
          </a:xfrm>
          <a:prstGeom prst="ellipse">
            <a:avLst/>
          </a:prstGeom>
          <a:solidFill>
            <a:srgbClr val="00B0F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A7880C46-7ABF-E54A-BFEA-D9E56CAA2439}"/>
              </a:ext>
            </a:extLst>
          </p:cNvPr>
          <p:cNvSpPr/>
          <p:nvPr/>
        </p:nvSpPr>
        <p:spPr>
          <a:xfrm>
            <a:off x="5762073" y="4942217"/>
            <a:ext cx="300345" cy="300345"/>
          </a:xfrm>
          <a:prstGeom prst="ellipse">
            <a:avLst/>
          </a:prstGeom>
          <a:solidFill>
            <a:srgbClr val="FFFF0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FFA3A873-7389-334B-AE89-A3F494D0FE6F}"/>
              </a:ext>
            </a:extLst>
          </p:cNvPr>
          <p:cNvSpPr/>
          <p:nvPr/>
        </p:nvSpPr>
        <p:spPr>
          <a:xfrm>
            <a:off x="5756906" y="5354480"/>
            <a:ext cx="300345" cy="300345"/>
          </a:xfrm>
          <a:prstGeom prst="ellipse">
            <a:avLst/>
          </a:prstGeom>
          <a:solidFill>
            <a:srgbClr val="7030A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6C708CAE-8AE3-A94D-A22E-31956AD2B96E}"/>
              </a:ext>
            </a:extLst>
          </p:cNvPr>
          <p:cNvSpPr/>
          <p:nvPr/>
        </p:nvSpPr>
        <p:spPr>
          <a:xfrm>
            <a:off x="5753380" y="5787151"/>
            <a:ext cx="300345" cy="30034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E8B41A60-03DC-FE4E-9130-C1AD4CC514B1}"/>
              </a:ext>
            </a:extLst>
          </p:cNvPr>
          <p:cNvSpPr/>
          <p:nvPr/>
        </p:nvSpPr>
        <p:spPr>
          <a:xfrm>
            <a:off x="5753380" y="6222190"/>
            <a:ext cx="300345" cy="30034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4D8E074-97B7-6247-BEA4-10DF1713C44D}"/>
              </a:ext>
            </a:extLst>
          </p:cNvPr>
          <p:cNvSpPr txBox="1"/>
          <p:nvPr/>
        </p:nvSpPr>
        <p:spPr>
          <a:xfrm>
            <a:off x="6170008" y="4081824"/>
            <a:ext cx="12968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Humphrey Lake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F95A26B-032F-3248-A67B-A6A0A65A2466}"/>
              </a:ext>
            </a:extLst>
          </p:cNvPr>
          <p:cNvSpPr txBox="1"/>
          <p:nvPr/>
        </p:nvSpPr>
        <p:spPr>
          <a:xfrm>
            <a:off x="6196216" y="4528199"/>
            <a:ext cx="12968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Lynx Lake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CFEC2A9-85AC-044A-92B8-EAF7BB3405F6}"/>
              </a:ext>
            </a:extLst>
          </p:cNvPr>
          <p:cNvSpPr txBox="1"/>
          <p:nvPr/>
        </p:nvSpPr>
        <p:spPr>
          <a:xfrm>
            <a:off x="6193574" y="4945155"/>
            <a:ext cx="12968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Goldwater Lake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F4AD113-ED86-DA4C-900B-A12F13FBFAFA}"/>
              </a:ext>
            </a:extLst>
          </p:cNvPr>
          <p:cNvSpPr txBox="1"/>
          <p:nvPr/>
        </p:nvSpPr>
        <p:spPr>
          <a:xfrm>
            <a:off x="6192380" y="5329197"/>
            <a:ext cx="12968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Watson Lake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3B9887B-7B37-E042-AC67-2C7ADE86352D}"/>
              </a:ext>
            </a:extLst>
          </p:cNvPr>
          <p:cNvSpPr txBox="1"/>
          <p:nvPr/>
        </p:nvSpPr>
        <p:spPr>
          <a:xfrm>
            <a:off x="6188853" y="5794179"/>
            <a:ext cx="13476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Pumphouse Wash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994FF9A-3AA5-934F-9504-9067FCE131FA}"/>
              </a:ext>
            </a:extLst>
          </p:cNvPr>
          <p:cNvSpPr txBox="1"/>
          <p:nvPr/>
        </p:nvSpPr>
        <p:spPr>
          <a:xfrm>
            <a:off x="6149730" y="6244031"/>
            <a:ext cx="1635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Lilly Pond</a:t>
            </a:r>
          </a:p>
        </p:txBody>
      </p:sp>
    </p:spTree>
    <p:extLst>
      <p:ext uri="{BB962C8B-B14F-4D97-AF65-F5344CB8AC3E}">
        <p14:creationId xmlns:p14="http://schemas.microsoft.com/office/powerpoint/2010/main" val="33144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/>
      <p:bldP spid="78" grpId="0"/>
      <p:bldP spid="79" grpId="0"/>
      <p:bldP spid="80" grpId="0"/>
      <p:bldP spid="81" grpId="0"/>
      <p:bldP spid="8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4BDA6-91F4-F140-86CC-FB66C9B3F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Results </a:t>
            </a:r>
          </a:p>
        </p:txBody>
      </p:sp>
      <p:pic>
        <p:nvPicPr>
          <p:cNvPr id="4" name="Picture 3" descr="A picture containing athletic game, sport&#10;&#10;Description automatically generated">
            <a:extLst>
              <a:ext uri="{FF2B5EF4-FFF2-40B4-BE49-F238E27FC236}">
                <a16:creationId xmlns:a16="http://schemas.microsoft.com/office/drawing/2014/main" id="{911F686D-8942-7746-8B85-A302BA06F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8" b="99184" l="2000" r="96000">
                        <a14:foregroundMark x1="96111" y1="95918" x2="92111" y2="90918"/>
                        <a14:foregroundMark x1="52222" y1="58673" x2="54222" y2="57449"/>
                        <a14:foregroundMark x1="36444" y1="8980" x2="41089" y2="9221"/>
                        <a14:foregroundMark x1="6222" y1="43776" x2="6222" y2="43776"/>
                        <a14:foregroundMark x1="2333" y1="33163" x2="2333" y2="33163"/>
                        <a14:foregroundMark x1="17667" y1="4796" x2="17667" y2="4796"/>
                        <a14:foregroundMark x1="39333" y1="510" x2="39333" y2="510"/>
                        <a14:foregroundMark x1="94333" y1="99184" x2="91667" y2="98980"/>
                        <a14:foregroundMark x1="42054" y1="9887" x2="38667" y2="10204"/>
                        <a14:foregroundMark x1="40444" y1="8878" x2="40994" y2="9050"/>
                        <a14:backgroundMark x1="29889" y1="18878" x2="29667" y2="34184"/>
                        <a14:backgroundMark x1="24889" y1="28061" x2="33222" y2="34388"/>
                        <a14:backgroundMark x1="23111" y1="35510" x2="38667" y2="37143"/>
                        <a14:backgroundMark x1="24667" y1="23878" x2="32556" y2="24694"/>
                        <a14:backgroundMark x1="24667" y1="36122" x2="22889" y2="21939"/>
                        <a14:backgroundMark x1="22889" y1="21939" x2="27333" y2="40918"/>
                        <a14:backgroundMark x1="27333" y1="40918" x2="29222" y2="28265"/>
                        <a14:backgroundMark x1="27333" y1="27143" x2="25778" y2="26531"/>
                        <a14:backgroundMark x1="28333" y1="43163" x2="24222" y2="42449"/>
                        <a14:backgroundMark x1="28778" y1="42245" x2="26667" y2="41224"/>
                        <a14:backgroundMark x1="47556" y1="10714" x2="40444" y2="80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54835">
            <a:off x="4345913" y="1016037"/>
            <a:ext cx="5971424" cy="650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3084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915</Words>
  <Application>Microsoft Macintosh PowerPoint</Application>
  <PresentationFormat>Widescreen</PresentationFormat>
  <Paragraphs>148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Futura Medium</vt:lpstr>
      <vt:lpstr>Ink Free</vt:lpstr>
      <vt:lpstr>Office Theme</vt:lpstr>
      <vt:lpstr>Variation in temperature tolerances in native and introduced amphipods of Northern Arizona, Hyalella azteca and Gammarus lacustris </vt:lpstr>
      <vt:lpstr>Freshwater Ecosystems in Arizona </vt:lpstr>
      <vt:lpstr>PowerPoint Presentation</vt:lpstr>
      <vt:lpstr>PowerPoint Presentation</vt:lpstr>
      <vt:lpstr>Objectives </vt:lpstr>
      <vt:lpstr>Water bodies</vt:lpstr>
      <vt:lpstr>Amphipod and Water Parameter Collection</vt:lpstr>
      <vt:lpstr>Lab Trials </vt:lpstr>
      <vt:lpstr>Results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Thank you! 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Variation in temperature tolerances in native and introduced amphipods of Northern Arizona, Hyalella azteca and Gammarus lacustris </dc:title>
  <dc:creator>Microsoft Office User</dc:creator>
  <cp:lastModifiedBy>Microsoft Office User</cp:lastModifiedBy>
  <cp:revision>5</cp:revision>
  <dcterms:created xsi:type="dcterms:W3CDTF">2019-04-01T22:43:45Z</dcterms:created>
  <dcterms:modified xsi:type="dcterms:W3CDTF">2019-04-02T04:36:11Z</dcterms:modified>
</cp:coreProperties>
</file>